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63" r:id="rId3"/>
    <p:sldId id="295" r:id="rId4"/>
    <p:sldId id="293" r:id="rId5"/>
    <p:sldId id="300" r:id="rId6"/>
    <p:sldId id="491" r:id="rId7"/>
    <p:sldId id="266" r:id="rId8"/>
    <p:sldId id="302" r:id="rId9"/>
    <p:sldId id="303" r:id="rId10"/>
    <p:sldId id="268" r:id="rId11"/>
    <p:sldId id="274" r:id="rId12"/>
    <p:sldId id="310" r:id="rId13"/>
    <p:sldId id="312" r:id="rId14"/>
    <p:sldId id="492" r:id="rId15"/>
    <p:sldId id="276" r:id="rId16"/>
    <p:sldId id="314" r:id="rId17"/>
    <p:sldId id="289" r:id="rId18"/>
    <p:sldId id="315" r:id="rId19"/>
    <p:sldId id="318" r:id="rId20"/>
    <p:sldId id="320" r:id="rId21"/>
    <p:sldId id="321" r:id="rId22"/>
    <p:sldId id="322" r:id="rId23"/>
    <p:sldId id="519" r:id="rId24"/>
    <p:sldId id="325" r:id="rId25"/>
    <p:sldId id="328" r:id="rId26"/>
    <p:sldId id="329" r:id="rId27"/>
    <p:sldId id="331" r:id="rId28"/>
    <p:sldId id="332" r:id="rId29"/>
    <p:sldId id="496" r:id="rId30"/>
    <p:sldId id="485" r:id="rId31"/>
    <p:sldId id="501" r:id="rId32"/>
    <p:sldId id="334" r:id="rId33"/>
    <p:sldId id="335" r:id="rId34"/>
    <p:sldId id="497" r:id="rId35"/>
    <p:sldId id="336" r:id="rId36"/>
    <p:sldId id="337" r:id="rId37"/>
    <p:sldId id="505" r:id="rId38"/>
    <p:sldId id="506" r:id="rId39"/>
    <p:sldId id="507" r:id="rId40"/>
    <p:sldId id="508" r:id="rId41"/>
    <p:sldId id="344" r:id="rId42"/>
    <p:sldId id="346" r:id="rId43"/>
    <p:sldId id="345" r:id="rId44"/>
    <p:sldId id="352" r:id="rId45"/>
    <p:sldId id="353" r:id="rId46"/>
    <p:sldId id="354" r:id="rId47"/>
    <p:sldId id="503" r:id="rId48"/>
    <p:sldId id="493" r:id="rId49"/>
    <p:sldId id="355" r:id="rId50"/>
    <p:sldId id="358" r:id="rId51"/>
    <p:sldId id="359" r:id="rId52"/>
    <p:sldId id="360" r:id="rId53"/>
    <p:sldId id="361" r:id="rId54"/>
    <p:sldId id="363" r:id="rId55"/>
    <p:sldId id="364" r:id="rId56"/>
    <p:sldId id="479" r:id="rId57"/>
    <p:sldId id="368" r:id="rId58"/>
    <p:sldId id="517" r:id="rId59"/>
    <p:sldId id="369" r:id="rId60"/>
    <p:sldId id="370" r:id="rId61"/>
    <p:sldId id="371" r:id="rId62"/>
    <p:sldId id="372" r:id="rId63"/>
    <p:sldId id="373" r:id="rId64"/>
    <p:sldId id="375" r:id="rId65"/>
    <p:sldId id="376" r:id="rId66"/>
    <p:sldId id="509" r:id="rId67"/>
    <p:sldId id="510" r:id="rId68"/>
    <p:sldId id="511" r:id="rId69"/>
    <p:sldId id="512" r:id="rId70"/>
    <p:sldId id="385" r:id="rId71"/>
    <p:sldId id="382" r:id="rId72"/>
    <p:sldId id="383" r:id="rId73"/>
    <p:sldId id="486" r:id="rId74"/>
    <p:sldId id="499" r:id="rId75"/>
    <p:sldId id="515" r:id="rId76"/>
    <p:sldId id="394" r:id="rId77"/>
    <p:sldId id="395" r:id="rId78"/>
    <p:sldId id="396" r:id="rId79"/>
    <p:sldId id="514" r:id="rId80"/>
    <p:sldId id="398" r:id="rId81"/>
    <p:sldId id="399" r:id="rId82"/>
    <p:sldId id="500" r:id="rId83"/>
    <p:sldId id="406" r:id="rId84"/>
    <p:sldId id="513" r:id="rId85"/>
    <p:sldId id="480" r:id="rId86"/>
    <p:sldId id="408" r:id="rId87"/>
    <p:sldId id="409" r:id="rId88"/>
    <p:sldId id="410" r:id="rId89"/>
    <p:sldId id="504" r:id="rId90"/>
    <p:sldId id="484" r:id="rId91"/>
    <p:sldId id="411" r:id="rId92"/>
    <p:sldId id="412" r:id="rId93"/>
    <p:sldId id="481" r:id="rId94"/>
    <p:sldId id="518" r:id="rId95"/>
    <p:sldId id="419" r:id="rId96"/>
    <p:sldId id="428" r:id="rId97"/>
    <p:sldId id="431" r:id="rId98"/>
    <p:sldId id="432" r:id="rId99"/>
    <p:sldId id="435" r:id="rId100"/>
    <p:sldId id="436" r:id="rId101"/>
    <p:sldId id="457" r:id="rId102"/>
    <p:sldId id="454" r:id="rId103"/>
    <p:sldId id="516" r:id="rId104"/>
    <p:sldId id="502" r:id="rId105"/>
    <p:sldId id="455" r:id="rId106"/>
    <p:sldId id="456" r:id="rId107"/>
    <p:sldId id="452" r:id="rId108"/>
    <p:sldId id="453" r:id="rId10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3" autoAdjust="0"/>
    <p:restoredTop sz="95441" autoAdjust="0"/>
  </p:normalViewPr>
  <p:slideViewPr>
    <p:cSldViewPr>
      <p:cViewPr varScale="1">
        <p:scale>
          <a:sx n="105" d="100"/>
          <a:sy n="105" d="100"/>
        </p:scale>
        <p:origin x="3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911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DA471CC-DE0A-487F-ACA8-1E948DEECF45}" type="slidenum">
              <a:rPr lang="en-US"/>
              <a:pPr>
                <a:defRPr/>
              </a:pPr>
              <a:t>‹#›</a:t>
            </a:fld>
            <a:endParaRPr lang="en-US"/>
          </a:p>
        </p:txBody>
      </p:sp>
    </p:spTree>
    <p:extLst>
      <p:ext uri="{BB962C8B-B14F-4D97-AF65-F5344CB8AC3E}">
        <p14:creationId xmlns:p14="http://schemas.microsoft.com/office/powerpoint/2010/main" val="23664113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pcentral.collegeboard.com/apc/members/courses/teachers_corner/36972.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4A4473F-3232-496A-83B0-F4A37CB94C3E}" type="slidenum">
              <a:rPr lang="en-US" sz="1200" smtClean="0"/>
              <a:pPr eaLnBrk="1" hangingPunct="1"/>
              <a:t>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4264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0EA9BEF-8C47-4347-9D1B-272A573DEE80}" type="slidenum">
              <a:rPr lang="en-US" sz="1200" smtClean="0"/>
              <a:pPr eaLnBrk="1" hangingPunct="1"/>
              <a:t>11</a:t>
            </a:fld>
            <a:endParaRPr 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6856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4267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984088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9ACAEEA-9521-41AE-BCA8-437899200F71}" type="slidenum">
              <a:rPr lang="en-US" sz="1200" smtClean="0"/>
              <a:pPr eaLnBrk="1" hangingPunct="1"/>
              <a:t>15</a:t>
            </a:fld>
            <a:endParaRPr 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9060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23877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C4CE772-3D93-4962-BADB-1AEB879CC601}" type="slidenum">
              <a:rPr lang="en-US" sz="1200" smtClean="0"/>
              <a:pPr eaLnBrk="1" hangingPunct="1"/>
              <a:t>17</a:t>
            </a:fld>
            <a:endParaRPr lang="en-US" sz="12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E(X) = V(X) = </a:t>
            </a:r>
            <a:r>
              <a:rPr lang="el-GR"/>
              <a:t>λ</a:t>
            </a:r>
            <a:r>
              <a:rPr lang="en-US"/>
              <a:t>: Equidispersion</a:t>
            </a:r>
          </a:p>
        </p:txBody>
      </p:sp>
    </p:spTree>
    <p:extLst>
      <p:ext uri="{BB962C8B-B14F-4D97-AF65-F5344CB8AC3E}">
        <p14:creationId xmlns:p14="http://schemas.microsoft.com/office/powerpoint/2010/main" val="212166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67130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64318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3822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What do those histograms mean?</a:t>
            </a: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2A0FF18-E1AE-4905-9E56-156BA3CF6F74}" type="slidenum">
              <a:rPr lang="en-US" sz="1200" smtClean="0"/>
              <a:pPr eaLnBrk="1" hangingPunct="1"/>
              <a:t>21</a:t>
            </a:fld>
            <a:endParaRPr lang="en-US" sz="1200"/>
          </a:p>
        </p:txBody>
      </p:sp>
    </p:spTree>
    <p:extLst>
      <p:ext uri="{BB962C8B-B14F-4D97-AF65-F5344CB8AC3E}">
        <p14:creationId xmlns:p14="http://schemas.microsoft.com/office/powerpoint/2010/main" val="35218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94B440C-A60D-4D63-B5AA-15F9102A1AA7}" type="slidenum">
              <a:rPr lang="en-US" sz="1200" smtClean="0"/>
              <a:pPr eaLnBrk="1" hangingPunct="1"/>
              <a:t>2</a:t>
            </a:fld>
            <a:endParaRPr lang="en-US"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 general, each outcome of an experiment can be associated with a number by specifying a rule of association.</a:t>
            </a:r>
          </a:p>
          <a:p>
            <a:pPr eaLnBrk="1" hangingPunct="1"/>
            <a:r>
              <a:rPr lang="en-US"/>
              <a:t>Difference between variable and random variable: </a:t>
            </a:r>
            <a:r>
              <a:rPr lang="en-US">
                <a:hlinkClick r:id="rId3"/>
              </a:rPr>
              <a:t>http://apcentral.collegeboard.com/apc/members/courses/teachers_corner/36972.html</a:t>
            </a:r>
            <a:endParaRPr lang="en-US"/>
          </a:p>
        </p:txBody>
      </p:sp>
    </p:spTree>
    <p:extLst>
      <p:ext uri="{BB962C8B-B14F-4D97-AF65-F5344CB8AC3E}">
        <p14:creationId xmlns:p14="http://schemas.microsoft.com/office/powerpoint/2010/main" val="481103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14114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DB23869-0F52-4D53-9293-1D12AA831FDD}" type="slidenum">
              <a:rPr lang="en-US" sz="1200" smtClean="0"/>
              <a:pPr eaLnBrk="1" hangingPunct="1"/>
              <a:t>24</a:t>
            </a:fld>
            <a:endParaRPr lang="en-US"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636286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C4B0FE6-E0DC-40AE-ACEA-51F0F256B021}" type="slidenum">
              <a:rPr lang="en-US" sz="1200" smtClean="0"/>
              <a:pPr eaLnBrk="1" hangingPunct="1"/>
              <a:t>25</a:t>
            </a:fld>
            <a:endParaRPr 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CDF plots the value of the variable X on the x axis, and the value of the area under the PDF curve to the left of x on the y-axis.</a:t>
            </a:r>
          </a:p>
        </p:txBody>
      </p:sp>
    </p:spTree>
    <p:extLst>
      <p:ext uri="{BB962C8B-B14F-4D97-AF65-F5344CB8AC3E}">
        <p14:creationId xmlns:p14="http://schemas.microsoft.com/office/powerpoint/2010/main" val="1748675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27DD060-68E0-416D-97A4-73701D443131}" type="slidenum">
              <a:rPr lang="en-US" sz="1200" smtClean="0"/>
              <a:pPr eaLnBrk="1" hangingPunct="1"/>
              <a:t>26</a:t>
            </a:fld>
            <a:endParaRPr lang="en-US"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Example on the board for the long run mean.</a:t>
            </a:r>
          </a:p>
          <a:p>
            <a:pPr eaLnBrk="1" hangingPunct="1"/>
            <a:endParaRPr lang="en-US"/>
          </a:p>
        </p:txBody>
      </p:sp>
    </p:spTree>
    <p:extLst>
      <p:ext uri="{BB962C8B-B14F-4D97-AF65-F5344CB8AC3E}">
        <p14:creationId xmlns:p14="http://schemas.microsoft.com/office/powerpoint/2010/main" val="314235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E19A747-6F18-4100-A5B0-9A240D3893AE}" type="slidenum">
              <a:rPr lang="en-US" sz="1200" smtClean="0"/>
              <a:pPr eaLnBrk="1" hangingPunct="1"/>
              <a:t>27</a:t>
            </a:fld>
            <a:endParaRPr lang="en-US" sz="1200"/>
          </a:p>
        </p:txBody>
      </p:sp>
    </p:spTree>
    <p:extLst>
      <p:ext uri="{BB962C8B-B14F-4D97-AF65-F5344CB8AC3E}">
        <p14:creationId xmlns:p14="http://schemas.microsoft.com/office/powerpoint/2010/main" val="4004173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29BF9C4-3C6C-43DE-A2D1-39917F3BE232}" type="slidenum">
              <a:rPr lang="en-US" sz="1200" smtClean="0"/>
              <a:pPr eaLnBrk="1" hangingPunct="1"/>
              <a:t>28</a:t>
            </a:fld>
            <a:endParaRPr 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66359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61363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5D10522-08AA-4A26-87C4-7308DB6AED03}" type="slidenum">
              <a:rPr lang="en-US" sz="1200" smtClean="0"/>
              <a:pPr eaLnBrk="1" hangingPunct="1"/>
              <a:t>33</a:t>
            </a:fld>
            <a:endParaRPr 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93507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Mu is the mean. Sigma is the S.D.</a:t>
            </a:r>
          </a:p>
        </p:txBody>
      </p:sp>
    </p:spTree>
    <p:extLst>
      <p:ext uri="{BB962C8B-B14F-4D97-AF65-F5344CB8AC3E}">
        <p14:creationId xmlns:p14="http://schemas.microsoft.com/office/powerpoint/2010/main" val="2151786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5545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D325479-EAD4-48C7-9E88-2AABFD237A2E}" type="slidenum">
              <a:rPr lang="en-US" sz="1200" smtClean="0"/>
              <a:pPr eaLnBrk="1" hangingPunct="1"/>
              <a:t>3</a:t>
            </a:fld>
            <a:endParaRPr lang="en-US"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72021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27233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http://qwickstep.com/search/standard-normal-table.html</a:t>
            </a:r>
          </a:p>
        </p:txBody>
      </p:sp>
    </p:spTree>
    <p:extLst>
      <p:ext uri="{BB962C8B-B14F-4D97-AF65-F5344CB8AC3E}">
        <p14:creationId xmlns:p14="http://schemas.microsoft.com/office/powerpoint/2010/main" val="1286936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95017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Ans: -2.33.</a:t>
            </a:r>
          </a:p>
        </p:txBody>
      </p:sp>
    </p:spTree>
    <p:extLst>
      <p:ext uri="{BB962C8B-B14F-4D97-AF65-F5344CB8AC3E}">
        <p14:creationId xmlns:p14="http://schemas.microsoft.com/office/powerpoint/2010/main" val="3705334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84E114-DFEC-4D35-A77E-97D1159E7634}" type="slidenum">
              <a:rPr lang="en-US" sz="1200" smtClean="0"/>
              <a:pPr eaLnBrk="1" hangingPunct="1"/>
              <a:t>41</a:t>
            </a:fld>
            <a:endParaRPr 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56508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15877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414622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0137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2450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0830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65A873F-5702-450A-96F5-DD2CF61D8428}" type="slidenum">
              <a:rPr lang="en-US" sz="1200" smtClean="0"/>
              <a:pPr eaLnBrk="1" hangingPunct="1"/>
              <a:t>4</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Bernoulli: Coin toss</a:t>
            </a:r>
          </a:p>
          <a:p>
            <a:pPr eaLnBrk="1" hangingPunct="1"/>
            <a:r>
              <a:rPr lang="en-US" dirty="0"/>
              <a:t>Count: # of cars in a parking lot at any given time</a:t>
            </a:r>
          </a:p>
          <a:p>
            <a:pPr eaLnBrk="1" hangingPunct="1"/>
            <a:r>
              <a:rPr lang="en-US" dirty="0"/>
              <a:t>Measurement: life of a light bulb</a:t>
            </a:r>
          </a:p>
        </p:txBody>
      </p:sp>
    </p:spTree>
    <p:extLst>
      <p:ext uri="{BB962C8B-B14F-4D97-AF65-F5344CB8AC3E}">
        <p14:creationId xmlns:p14="http://schemas.microsoft.com/office/powerpoint/2010/main" val="3182463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315728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10199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In practice, we frequently don’t know the population distribution parameters – as in, we’re required to make assumptions about the population parameters from the sample parameters.</a:t>
            </a:r>
          </a:p>
        </p:txBody>
      </p:sp>
    </p:spTree>
    <p:extLst>
      <p:ext uri="{BB962C8B-B14F-4D97-AF65-F5344CB8AC3E}">
        <p14:creationId xmlns:p14="http://schemas.microsoft.com/office/powerpoint/2010/main" val="579814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71388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43992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996389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 notation for both estimate and estimator.</a:t>
            </a: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0940278-B02E-4AE2-86C8-C1C2196E6731}" type="slidenum">
              <a:rPr lang="en-US" sz="1200" smtClean="0"/>
              <a:pPr eaLnBrk="1" hangingPunct="1"/>
              <a:t>57</a:t>
            </a:fld>
            <a:endParaRPr lang="en-US" sz="1200"/>
          </a:p>
        </p:txBody>
      </p:sp>
    </p:spTree>
    <p:extLst>
      <p:ext uri="{BB962C8B-B14F-4D97-AF65-F5344CB8AC3E}">
        <p14:creationId xmlns:p14="http://schemas.microsoft.com/office/powerpoint/2010/main" val="2945868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9905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29767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71398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07D4A1A-2F7B-47F2-A505-6D7244D5EC46}" type="slidenum">
              <a:rPr lang="en-US" sz="1200" smtClean="0"/>
              <a:pPr eaLnBrk="1" hangingPunct="1"/>
              <a:t>5</a:t>
            </a:fld>
            <a:endParaRPr 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32418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52531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65779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AF3F925-34B3-40DD-A76C-A84FEEB32DC3}" type="slidenum">
              <a:rPr lang="en-US" sz="1200" smtClean="0"/>
              <a:pPr eaLnBrk="1" hangingPunct="1"/>
              <a:t>64</a:t>
            </a:fld>
            <a:endParaRPr lang="en-US" sz="12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01210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88FDCEE-8F17-4F06-9F0C-67276BD1D891}" type="slidenum">
              <a:rPr lang="en-US" sz="1200" smtClean="0"/>
              <a:pPr eaLnBrk="1" hangingPunct="1"/>
              <a:t>70</a:t>
            </a:fld>
            <a:endParaRPr lang="en-US" sz="12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635946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F801DCE-3149-494B-8F75-CB0E943144B1}" type="slidenum">
              <a:rPr lang="en-US" sz="1200" smtClean="0"/>
              <a:pPr eaLnBrk="1" hangingPunct="1"/>
              <a:t>71</a:t>
            </a:fld>
            <a:endParaRPr lang="en-US" sz="1200"/>
          </a:p>
        </p:txBody>
      </p:sp>
    </p:spTree>
    <p:extLst>
      <p:ext uri="{BB962C8B-B14F-4D97-AF65-F5344CB8AC3E}">
        <p14:creationId xmlns:p14="http://schemas.microsoft.com/office/powerpoint/2010/main" val="3998394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38BCE92-E09C-42B3-B8DE-BAB6926BD903}" type="slidenum">
              <a:rPr lang="en-US" sz="1200" smtClean="0"/>
              <a:pPr eaLnBrk="1" hangingPunct="1"/>
              <a:t>76</a:t>
            </a:fld>
            <a:endParaRPr lang="en-US"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baseline="0" dirty="0"/>
              <a:t>In practice, population standard deviation sigma is generally not known, so we use sample standard deviation S as an estimate of sigma.</a:t>
            </a:r>
          </a:p>
          <a:p>
            <a:pPr marL="228600" indent="-228600" eaLnBrk="1" hangingPunct="1">
              <a:buAutoNum type="arabicPeriod"/>
            </a:pPr>
            <a:r>
              <a:rPr lang="en-US" baseline="0" dirty="0"/>
              <a:t>When we’re not dealing with large samples (40 or more), S isn’t always close to sigma.</a:t>
            </a:r>
          </a:p>
          <a:p>
            <a:pPr marL="228600" indent="-228600" eaLnBrk="1" hangingPunct="1">
              <a:buAutoNum type="arabicPeriod"/>
            </a:pPr>
            <a:r>
              <a:rPr lang="en-US" baseline="0" dirty="0"/>
              <a:t>In that case, when X is normal, the quantity X-bar – mu /(S/</a:t>
            </a:r>
            <a:r>
              <a:rPr lang="en-US" baseline="0" dirty="0" err="1"/>
              <a:t>sqrt</a:t>
            </a:r>
            <a:r>
              <a:rPr lang="en-US" baseline="0" dirty="0"/>
              <a:t>(n)) will no longer have a standard normal distribution, instead, it will have a t distribution with n-1 degrees of freedom.</a:t>
            </a:r>
            <a:endParaRPr lang="en-US" dirty="0"/>
          </a:p>
          <a:p>
            <a:pPr eaLnBrk="1" hangingPunct="1"/>
            <a:endParaRPr lang="en-US" dirty="0"/>
          </a:p>
          <a:p>
            <a:pPr eaLnBrk="1" hangingPunct="1"/>
            <a:r>
              <a:rPr lang="en-US" dirty="0"/>
              <a:t>When X̅ is the mean of a random sample of size n from a normal distribution with mean </a:t>
            </a:r>
            <a:r>
              <a:rPr lang="el-GR" i="1" dirty="0">
                <a:latin typeface="Calibri" pitchFamily="34" charset="0"/>
                <a:ea typeface="Calibri" pitchFamily="34" charset="0"/>
                <a:cs typeface="Calibri" pitchFamily="34" charset="0"/>
              </a:rPr>
              <a:t>μ</a:t>
            </a:r>
            <a:r>
              <a:rPr lang="en-US" dirty="0">
                <a:latin typeface="Calibri" pitchFamily="34" charset="0"/>
                <a:ea typeface="Calibri" pitchFamily="34" charset="0"/>
                <a:cs typeface="Calibri" pitchFamily="34" charset="0"/>
              </a:rPr>
              <a:t>, the </a:t>
            </a:r>
            <a:r>
              <a:rPr lang="en-US" dirty="0" err="1">
                <a:latin typeface="Calibri" pitchFamily="34" charset="0"/>
                <a:ea typeface="Calibri" pitchFamily="34" charset="0"/>
                <a:cs typeface="Calibri" pitchFamily="34" charset="0"/>
              </a:rPr>
              <a:t>rv</a:t>
            </a:r>
            <a:r>
              <a:rPr lang="en-US" dirty="0">
                <a:latin typeface="Calibri" pitchFamily="34" charset="0"/>
                <a:ea typeface="Calibri" pitchFamily="34" charset="0"/>
                <a:cs typeface="Calibri" pitchFamily="34" charset="0"/>
              </a:rPr>
              <a:t> T has a probability distribution called a t distribution with n-1 = </a:t>
            </a:r>
            <a:r>
              <a:rPr lang="en-US" dirty="0" err="1">
                <a:latin typeface="Calibri" pitchFamily="34" charset="0"/>
                <a:ea typeface="Calibri" pitchFamily="34" charset="0"/>
                <a:cs typeface="Calibri" pitchFamily="34" charset="0"/>
              </a:rPr>
              <a:t>df</a:t>
            </a:r>
            <a:r>
              <a:rPr lang="en-US" dirty="0">
                <a:latin typeface="Calibri" pitchFamily="34" charset="0"/>
                <a:ea typeface="Calibri" pitchFamily="34" charset="0"/>
                <a:cs typeface="Calibri" pitchFamily="34" charset="0"/>
              </a:rPr>
              <a:t>.</a:t>
            </a:r>
            <a:endParaRPr lang="en-US" dirty="0"/>
          </a:p>
        </p:txBody>
      </p:sp>
    </p:spTree>
    <p:extLst>
      <p:ext uri="{BB962C8B-B14F-4D97-AF65-F5344CB8AC3E}">
        <p14:creationId xmlns:p14="http://schemas.microsoft.com/office/powerpoint/2010/main" val="2246074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F66900-CA78-4033-8C48-ADF7F23DED48}" type="slidenum">
              <a:rPr lang="en-US" sz="1200" smtClean="0"/>
              <a:pPr eaLnBrk="1" hangingPunct="1"/>
              <a:t>77</a:t>
            </a:fld>
            <a:endParaRPr lang="en-US"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16566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2C7C53D-4298-4E81-9F49-018E0155BDB3}" type="slidenum">
              <a:rPr lang="en-US" sz="1200" smtClean="0"/>
              <a:pPr eaLnBrk="1" hangingPunct="1"/>
              <a:t>78</a:t>
            </a:fld>
            <a:endParaRPr lang="en-US" sz="12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26762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df</a:t>
            </a:r>
            <a:r>
              <a:rPr lang="en-US" baseline="0" dirty="0"/>
              <a:t> increases, the critical value approaches 1.96</a:t>
            </a:r>
            <a:endParaRPr lang="en-US" dirty="0"/>
          </a:p>
        </p:txBody>
      </p:sp>
      <p:sp>
        <p:nvSpPr>
          <p:cNvPr id="4" name="Slide Number Placeholder 3"/>
          <p:cNvSpPr>
            <a:spLocks noGrp="1"/>
          </p:cNvSpPr>
          <p:nvPr>
            <p:ph type="sldNum" sz="quarter" idx="10"/>
          </p:nvPr>
        </p:nvSpPr>
        <p:spPr/>
        <p:txBody>
          <a:bodyPr/>
          <a:lstStyle/>
          <a:p>
            <a:pPr>
              <a:defRPr/>
            </a:pPr>
            <a:fld id="{BDA471CC-DE0A-487F-ACA8-1E948DEECF45}" type="slidenum">
              <a:rPr lang="en-US" smtClean="0"/>
              <a:pPr>
                <a:defRPr/>
              </a:pPr>
              <a:t>79</a:t>
            </a:fld>
            <a:endParaRPr lang="en-US"/>
          </a:p>
        </p:txBody>
      </p:sp>
    </p:spTree>
    <p:extLst>
      <p:ext uri="{BB962C8B-B14F-4D97-AF65-F5344CB8AC3E}">
        <p14:creationId xmlns:p14="http://schemas.microsoft.com/office/powerpoint/2010/main" val="21694564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FE4AAEB-4AE3-4740-9DDB-252028A2D9C5}" type="slidenum">
              <a:rPr lang="en-US" sz="1200" smtClean="0"/>
              <a:pPr eaLnBrk="1" hangingPunct="1"/>
              <a:t>80</a:t>
            </a:fld>
            <a:endParaRPr lang="en-US"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l-GR" dirty="0">
                <a:solidFill>
                  <a:srgbClr val="FF0000"/>
                </a:solidFill>
                <a:latin typeface="Calibri" pitchFamily="34" charset="0"/>
                <a:ea typeface="Calibri" pitchFamily="34" charset="0"/>
                <a:cs typeface="Calibri" pitchFamily="34" charset="0"/>
              </a:rPr>
              <a:t>ν</a:t>
            </a:r>
            <a:r>
              <a:rPr lang="en-US" dirty="0">
                <a:solidFill>
                  <a:srgbClr val="FF0000"/>
                </a:solidFill>
                <a:latin typeface="Calibri" pitchFamily="34" charset="0"/>
                <a:ea typeface="Calibri" pitchFamily="34" charset="0"/>
                <a:cs typeface="Calibri" pitchFamily="34" charset="0"/>
              </a:rPr>
              <a:t> = Greek Letter ‘Nu’ = n-1</a:t>
            </a:r>
            <a:endParaRPr lang="en-US" dirty="0"/>
          </a:p>
        </p:txBody>
      </p:sp>
    </p:spTree>
    <p:extLst>
      <p:ext uri="{BB962C8B-B14F-4D97-AF65-F5344CB8AC3E}">
        <p14:creationId xmlns:p14="http://schemas.microsoft.com/office/powerpoint/2010/main" val="310149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F43AA63-69D8-42EB-95B3-D6CCC518DB3C}" type="slidenum">
              <a:rPr lang="en-US" sz="1200" smtClean="0"/>
              <a:pPr eaLnBrk="1" hangingPunct="1"/>
              <a:t>7</a:t>
            </a:fld>
            <a:endParaRPr 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7556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E22ADBF-5CE0-4263-AEDC-E466D7C36B10}" type="slidenum">
              <a:rPr lang="en-US" sz="1200" smtClean="0"/>
              <a:pPr eaLnBrk="1" hangingPunct="1"/>
              <a:t>81</a:t>
            </a:fld>
            <a:endParaRPr lang="en-US" sz="1200"/>
          </a:p>
        </p:txBody>
      </p:sp>
    </p:spTree>
    <p:extLst>
      <p:ext uri="{BB962C8B-B14F-4D97-AF65-F5344CB8AC3E}">
        <p14:creationId xmlns:p14="http://schemas.microsoft.com/office/powerpoint/2010/main" val="123932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DA471CC-DE0A-487F-ACA8-1E948DEECF45}" type="slidenum">
              <a:rPr lang="en-US" smtClean="0"/>
              <a:pPr>
                <a:defRPr/>
              </a:pPr>
              <a:t>91</a:t>
            </a:fld>
            <a:endParaRPr lang="en-US"/>
          </a:p>
        </p:txBody>
      </p:sp>
    </p:spTree>
    <p:extLst>
      <p:ext uri="{BB962C8B-B14F-4D97-AF65-F5344CB8AC3E}">
        <p14:creationId xmlns:p14="http://schemas.microsoft.com/office/powerpoint/2010/main" val="399869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 3, we can have &gt; or &lt; instead of the ≠ for the alternative hypothesis as well, however, we will deal with the ≠.</a:t>
            </a:r>
            <a:endParaRPr lang="en-US" dirty="0"/>
          </a:p>
        </p:txBody>
      </p:sp>
      <p:sp>
        <p:nvSpPr>
          <p:cNvPr id="4" name="Slide Number Placeholder 3"/>
          <p:cNvSpPr>
            <a:spLocks noGrp="1"/>
          </p:cNvSpPr>
          <p:nvPr>
            <p:ph type="sldNum" sz="quarter" idx="10"/>
          </p:nvPr>
        </p:nvSpPr>
        <p:spPr/>
        <p:txBody>
          <a:bodyPr/>
          <a:lstStyle/>
          <a:p>
            <a:pPr>
              <a:defRPr/>
            </a:pPr>
            <a:fld id="{BDA471CC-DE0A-487F-ACA8-1E948DEECF45}" type="slidenum">
              <a:rPr lang="en-US" smtClean="0"/>
              <a:pPr>
                <a:defRPr/>
              </a:pPr>
              <a:t>96</a:t>
            </a:fld>
            <a:endParaRPr lang="en-US"/>
          </a:p>
        </p:txBody>
      </p:sp>
    </p:spTree>
    <p:extLst>
      <p:ext uri="{BB962C8B-B14F-4D97-AF65-F5344CB8AC3E}">
        <p14:creationId xmlns:p14="http://schemas.microsoft.com/office/powerpoint/2010/main" val="1195239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set alpha at</a:t>
            </a:r>
            <a:r>
              <a:rPr lang="en-US" baseline="0" dirty="0"/>
              <a:t> 0.01 or 0.1, we would still fail to reject H0, because 0.23 &gt; 0.01 and 0.23 &gt; 0.1.</a:t>
            </a:r>
            <a:endParaRPr lang="en-US" dirty="0"/>
          </a:p>
        </p:txBody>
      </p:sp>
      <p:sp>
        <p:nvSpPr>
          <p:cNvPr id="4" name="Slide Number Placeholder 3"/>
          <p:cNvSpPr>
            <a:spLocks noGrp="1"/>
          </p:cNvSpPr>
          <p:nvPr>
            <p:ph type="sldNum" sz="quarter" idx="10"/>
          </p:nvPr>
        </p:nvSpPr>
        <p:spPr/>
        <p:txBody>
          <a:bodyPr/>
          <a:lstStyle/>
          <a:p>
            <a:pPr>
              <a:defRPr/>
            </a:pPr>
            <a:fld id="{BDA471CC-DE0A-487F-ACA8-1E948DEECF45}" type="slidenum">
              <a:rPr lang="en-US" smtClean="0"/>
              <a:pPr>
                <a:defRPr/>
              </a:pPr>
              <a:t>98</a:t>
            </a:fld>
            <a:endParaRPr lang="en-US"/>
          </a:p>
        </p:txBody>
      </p:sp>
    </p:spTree>
    <p:extLst>
      <p:ext uri="{BB962C8B-B14F-4D97-AF65-F5344CB8AC3E}">
        <p14:creationId xmlns:p14="http://schemas.microsoft.com/office/powerpoint/2010/main" val="3745615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effectLst/>
      </p:bgPr>
    </p:bg>
    <p:spTree>
      <p:nvGrpSpPr>
        <p:cNvPr id="1" name=""/>
        <p:cNvGrpSpPr/>
        <p:nvPr/>
      </p:nvGrpSpPr>
      <p:grpSpPr>
        <a:xfrm>
          <a:off x="0" y="0"/>
          <a:ext cx="0" cy="0"/>
          <a:chOff x="0" y="0"/>
          <a:chExt cx="0" cy="0"/>
        </a:xfrm>
      </p:grpSpPr>
      <p:sp>
        <p:nvSpPr>
          <p:cNvPr id="1525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6BE056B-D322-40B6-B8EB-C0894702AB20}" type="slidenum">
              <a:rPr lang="en-US" sz="1200" smtClean="0"/>
              <a:pPr eaLnBrk="1" hangingPunct="1"/>
              <a:t>107</a:t>
            </a:fld>
            <a:endParaRPr lang="en-US" sz="1200"/>
          </a:p>
        </p:txBody>
      </p:sp>
      <p:sp>
        <p:nvSpPr>
          <p:cNvPr id="152579" name="Rectangle 2"/>
          <p:cNvSpPr>
            <a:spLocks noGrp="1" noRot="1" noChangeAspect="1" noChangeArrowheads="1" noTextEdit="1"/>
          </p:cNvSpPr>
          <p:nvPr>
            <p:ph type="sldImg"/>
          </p:nvPr>
        </p:nvSpPr>
        <p:spPr>
          <a:xfrm>
            <a:off x="1143000" y="687388"/>
            <a:ext cx="4572000" cy="3429000"/>
          </a:xfrm>
          <a:ln/>
        </p:spPr>
      </p:sp>
      <p:sp>
        <p:nvSpPr>
          <p:cNvPr id="152580" name="Rectangle 3"/>
          <p:cNvSpPr>
            <a:spLocks noGrp="1" noChangeArrowheads="1"/>
          </p:cNvSpPr>
          <p:nvPr>
            <p:ph type="body" idx="1"/>
          </p:nvPr>
        </p:nvSpPr>
        <p:spPr>
          <a:xfrm>
            <a:off x="912813" y="4343400"/>
            <a:ext cx="5032375"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lstStyle/>
          <a:p>
            <a:pPr eaLnBrk="1" hangingPunct="1"/>
            <a:endParaRPr lang="el-GR" dirty="0">
              <a:solidFill>
                <a:srgbClr val="000000"/>
              </a:solidFill>
              <a:cs typeface="Arial" charset="0"/>
            </a:endParaRPr>
          </a:p>
        </p:txBody>
      </p:sp>
    </p:spTree>
    <p:extLst>
      <p:ext uri="{BB962C8B-B14F-4D97-AF65-F5344CB8AC3E}">
        <p14:creationId xmlns:p14="http://schemas.microsoft.com/office/powerpoint/2010/main" val="165502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3284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009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799A4A5-3529-4738-846A-6FDAFC90EB42}" type="slidenum">
              <a:rPr lang="en-US" sz="1200" smtClean="0"/>
              <a:pPr eaLnBrk="1" hangingPunct="1"/>
              <a:t>10</a:t>
            </a:fld>
            <a:endParaRPr 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9376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2B855B-6B48-4C85-B602-204350EFCDDD}" type="slidenum">
              <a:rPr lang="en-US"/>
              <a:pPr>
                <a:defRPr/>
              </a:pPr>
              <a:t>‹#›</a:t>
            </a:fld>
            <a:endParaRPr lang="en-US"/>
          </a:p>
        </p:txBody>
      </p:sp>
    </p:spTree>
    <p:extLst>
      <p:ext uri="{BB962C8B-B14F-4D97-AF65-F5344CB8AC3E}">
        <p14:creationId xmlns:p14="http://schemas.microsoft.com/office/powerpoint/2010/main" val="3211609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A5CC0C-7F40-45A4-8B84-589B3D567092}" type="slidenum">
              <a:rPr lang="en-US"/>
              <a:pPr>
                <a:defRPr/>
              </a:pPr>
              <a:t>‹#›</a:t>
            </a:fld>
            <a:endParaRPr lang="en-US"/>
          </a:p>
        </p:txBody>
      </p:sp>
    </p:spTree>
    <p:extLst>
      <p:ext uri="{BB962C8B-B14F-4D97-AF65-F5344CB8AC3E}">
        <p14:creationId xmlns:p14="http://schemas.microsoft.com/office/powerpoint/2010/main" val="137129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7C2CC07-C529-4C04-BD04-27AC70CE1CAC}" type="slidenum">
              <a:rPr lang="en-US"/>
              <a:pPr>
                <a:defRPr/>
              </a:pPr>
              <a:t>‹#›</a:t>
            </a:fld>
            <a:endParaRPr lang="en-US"/>
          </a:p>
        </p:txBody>
      </p:sp>
    </p:spTree>
    <p:extLst>
      <p:ext uri="{BB962C8B-B14F-4D97-AF65-F5344CB8AC3E}">
        <p14:creationId xmlns:p14="http://schemas.microsoft.com/office/powerpoint/2010/main" val="3183194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E82D11-BDEE-4082-869F-717FE1E8FC5A}" type="slidenum">
              <a:rPr lang="en-US"/>
              <a:pPr>
                <a:defRPr/>
              </a:pPr>
              <a:t>‹#›</a:t>
            </a:fld>
            <a:endParaRPr lang="en-US"/>
          </a:p>
        </p:txBody>
      </p:sp>
    </p:spTree>
    <p:extLst>
      <p:ext uri="{BB962C8B-B14F-4D97-AF65-F5344CB8AC3E}">
        <p14:creationId xmlns:p14="http://schemas.microsoft.com/office/powerpoint/2010/main" val="20542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52969E-CABC-487B-81D1-CDE544E122E7}" type="slidenum">
              <a:rPr lang="en-US"/>
              <a:pPr>
                <a:defRPr/>
              </a:pPr>
              <a:t>‹#›</a:t>
            </a:fld>
            <a:endParaRPr lang="en-US"/>
          </a:p>
        </p:txBody>
      </p:sp>
    </p:spTree>
    <p:extLst>
      <p:ext uri="{BB962C8B-B14F-4D97-AF65-F5344CB8AC3E}">
        <p14:creationId xmlns:p14="http://schemas.microsoft.com/office/powerpoint/2010/main" val="666923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8BA599-7F18-433C-ACC1-F48C67DAD1EA}" type="slidenum">
              <a:rPr lang="en-US"/>
              <a:pPr>
                <a:defRPr/>
              </a:pPr>
              <a:t>‹#›</a:t>
            </a:fld>
            <a:endParaRPr lang="en-US"/>
          </a:p>
        </p:txBody>
      </p:sp>
    </p:spTree>
    <p:extLst>
      <p:ext uri="{BB962C8B-B14F-4D97-AF65-F5344CB8AC3E}">
        <p14:creationId xmlns:p14="http://schemas.microsoft.com/office/powerpoint/2010/main" val="363684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A773AB-9554-4D5B-821D-6E8D58D99BB6}" type="slidenum">
              <a:rPr lang="en-US"/>
              <a:pPr>
                <a:defRPr/>
              </a:pPr>
              <a:t>‹#›</a:t>
            </a:fld>
            <a:endParaRPr lang="en-US"/>
          </a:p>
        </p:txBody>
      </p:sp>
    </p:spTree>
    <p:extLst>
      <p:ext uri="{BB962C8B-B14F-4D97-AF65-F5344CB8AC3E}">
        <p14:creationId xmlns:p14="http://schemas.microsoft.com/office/powerpoint/2010/main" val="329338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9DBAD8A-A189-488D-B048-C827454E17E1}" type="slidenum">
              <a:rPr lang="en-US"/>
              <a:pPr>
                <a:defRPr/>
              </a:pPr>
              <a:t>‹#›</a:t>
            </a:fld>
            <a:endParaRPr lang="en-US"/>
          </a:p>
        </p:txBody>
      </p:sp>
    </p:spTree>
    <p:extLst>
      <p:ext uri="{BB962C8B-B14F-4D97-AF65-F5344CB8AC3E}">
        <p14:creationId xmlns:p14="http://schemas.microsoft.com/office/powerpoint/2010/main" val="14044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12CEC2C-BAF9-44A4-A8F8-180D0823485D}" type="slidenum">
              <a:rPr lang="en-US"/>
              <a:pPr>
                <a:defRPr/>
              </a:pPr>
              <a:t>‹#›</a:t>
            </a:fld>
            <a:endParaRPr lang="en-US"/>
          </a:p>
        </p:txBody>
      </p:sp>
    </p:spTree>
    <p:extLst>
      <p:ext uri="{BB962C8B-B14F-4D97-AF65-F5344CB8AC3E}">
        <p14:creationId xmlns:p14="http://schemas.microsoft.com/office/powerpoint/2010/main" val="324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D3C81B5-0952-44DC-ACAC-521E81038F2C}" type="slidenum">
              <a:rPr lang="en-US"/>
              <a:pPr>
                <a:defRPr/>
              </a:pPr>
              <a:t>‹#›</a:t>
            </a:fld>
            <a:endParaRPr lang="en-US"/>
          </a:p>
        </p:txBody>
      </p:sp>
    </p:spTree>
    <p:extLst>
      <p:ext uri="{BB962C8B-B14F-4D97-AF65-F5344CB8AC3E}">
        <p14:creationId xmlns:p14="http://schemas.microsoft.com/office/powerpoint/2010/main" val="287901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3956C3F-F32D-4D05-834F-DF62C18144DE}" type="slidenum">
              <a:rPr lang="en-US"/>
              <a:pPr>
                <a:defRPr/>
              </a:pPr>
              <a:t>‹#›</a:t>
            </a:fld>
            <a:endParaRPr lang="en-US"/>
          </a:p>
        </p:txBody>
      </p:sp>
    </p:spTree>
    <p:extLst>
      <p:ext uri="{BB962C8B-B14F-4D97-AF65-F5344CB8AC3E}">
        <p14:creationId xmlns:p14="http://schemas.microsoft.com/office/powerpoint/2010/main" val="397322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B59D3AF-7447-46FC-9B4F-CF67FAD14327}" type="slidenum">
              <a:rPr lang="en-US"/>
              <a:pPr>
                <a:defRPr/>
              </a:pPr>
              <a:t>‹#›</a:t>
            </a:fld>
            <a:endParaRPr lang="en-US"/>
          </a:p>
        </p:txBody>
      </p:sp>
    </p:spTree>
    <p:extLst>
      <p:ext uri="{BB962C8B-B14F-4D97-AF65-F5344CB8AC3E}">
        <p14:creationId xmlns:p14="http://schemas.microsoft.com/office/powerpoint/2010/main" val="3603880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31803E6-C466-40EE-B81F-33A8FFCFC4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hyperlink" Target="http://courses.washington.edu/p209s07/lecturenotes/Week%205_Monday%20overheads.pdf" TargetMode="Externa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youtube.com/watch?v=65n_v92JZeE"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www.youtube.com/watch?v=cTyPuZ9-JZ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6.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hyperlink" Target="http://www.stat.tamu.edu/~lzhou/stat302/standardnormaltable.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onlinestatbook.com/stat_sim/sampling_dist/"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0.png"/><Relationship Id="rId7" Type="http://schemas.openxmlformats.org/officeDocument/2006/relationships/image" Target="../media/image90.png"/><Relationship Id="rId2" Type="http://schemas.openxmlformats.org/officeDocument/2006/relationships/image" Target="../media/image54.emf"/><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2.png"/><Relationship Id="rId9"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670.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easycalculation.com/statistics/t-distribution-critical-value-table.php"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image.slidesharecdn.com/93critvaluetables4th-130205072909-phpapp02/95/93-crit-valuetables4th-2-638.jpg?cb=1360049422"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75.gif"/><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clipboard/media/image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thesocietypages.org/socimages/2014/06/22/sunday-fun-type-i-and-ii-errors/" TargetMode="External"/><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www.causeweb.org/" TargetMode="External"/><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363"/>
            <a:ext cx="9144000"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TextBox 1"/>
          <p:cNvSpPr txBox="1">
            <a:spLocks noChangeArrowheads="1"/>
          </p:cNvSpPr>
          <p:nvPr/>
        </p:nvSpPr>
        <p:spPr bwMode="auto">
          <a:xfrm>
            <a:off x="304800" y="1905000"/>
            <a:ext cx="853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4000" b="1" dirty="0">
                <a:solidFill>
                  <a:schemeClr val="bg1"/>
                </a:solidFill>
                <a:latin typeface="Calibri" pitchFamily="34" charset="0"/>
              </a:rPr>
              <a:t>A Crash Course on Statistical Inference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55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6"/>
          <p:cNvSpPr txBox="1">
            <a:spLocks noChangeArrowheads="1"/>
          </p:cNvSpPr>
          <p:nvPr/>
        </p:nvSpPr>
        <p:spPr bwMode="auto">
          <a:xfrm>
            <a:off x="0" y="4611688"/>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2000" i="1">
              <a:latin typeface="Calibri" pitchFamily="34" charset="0"/>
            </a:endParaRPr>
          </a:p>
        </p:txBody>
      </p:sp>
      <p:sp>
        <p:nvSpPr>
          <p:cNvPr id="10244" name="Text Box 6"/>
          <p:cNvSpPr txBox="1">
            <a:spLocks noChangeArrowheads="1"/>
          </p:cNvSpPr>
          <p:nvPr/>
        </p:nvSpPr>
        <p:spPr bwMode="auto">
          <a:xfrm>
            <a:off x="304800" y="4724400"/>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dirty="0">
                <a:latin typeface="Calibri" pitchFamily="34" charset="0"/>
              </a:rPr>
              <a:t>Recall earlier example on desktop and laptop computers; α = 0.2</a:t>
            </a:r>
          </a:p>
          <a:p>
            <a:pPr eaLnBrk="1" hangingPunct="1">
              <a:spcBef>
                <a:spcPct val="50000"/>
              </a:spcBef>
            </a:pPr>
            <a:endParaRPr lang="en-US" dirty="0">
              <a:latin typeface="Calibri" pitchFamily="34" charset="0"/>
            </a:endParaRPr>
          </a:p>
          <a:p>
            <a:pPr eaLnBrk="1" hangingPunct="1">
              <a:spcBef>
                <a:spcPct val="50000"/>
              </a:spcBef>
            </a:pPr>
            <a:endParaRPr lang="en-US" dirty="0">
              <a:latin typeface="Calibri" pitchFamily="34" charset="0"/>
            </a:endParaRPr>
          </a:p>
        </p:txBody>
      </p:sp>
      <p:pic>
        <p:nvPicPr>
          <p:cNvPr id="10245"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0" y="5334000"/>
            <a:ext cx="26670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20000" y="3048000"/>
            <a:ext cx="1295400" cy="830997"/>
          </a:xfrm>
          <a:prstGeom prst="rect">
            <a:avLst/>
          </a:prstGeom>
          <a:noFill/>
        </p:spPr>
        <p:txBody>
          <a:bodyPr wrap="square" rtlCol="0">
            <a:spAutoFit/>
          </a:bodyPr>
          <a:lstStyle/>
          <a:p>
            <a:r>
              <a:rPr lang="en-US" i="1" dirty="0">
                <a:latin typeface="Calibri" panose="020F0502020204030204" pitchFamily="34" charset="0"/>
              </a:rPr>
              <a:t>Failure</a:t>
            </a:r>
          </a:p>
          <a:p>
            <a:r>
              <a:rPr lang="en-US" i="1" dirty="0">
                <a:latin typeface="Calibri" panose="020F0502020204030204" pitchFamily="34" charset="0"/>
              </a:rPr>
              <a:t>Success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76200" y="533400"/>
            <a:ext cx="7772400" cy="838200"/>
          </a:xfrm>
        </p:spPr>
        <p:txBody>
          <a:bodyPr/>
          <a:lstStyle/>
          <a:p>
            <a:pPr algn="l"/>
            <a:r>
              <a:rPr lang="en-US" sz="3200" b="1" dirty="0">
                <a:solidFill>
                  <a:schemeClr val="bg1"/>
                </a:solidFill>
                <a:latin typeface="Calibri" pitchFamily="34" charset="0"/>
                <a:ea typeface="Calibri" pitchFamily="34" charset="0"/>
                <a:cs typeface="Calibri" pitchFamily="34" charset="0"/>
              </a:rPr>
              <a:t>Example (Cont’d)</a:t>
            </a:r>
          </a:p>
        </p:txBody>
      </p:sp>
      <p:sp>
        <p:nvSpPr>
          <p:cNvPr id="83971" name="Rectangle 3"/>
          <p:cNvSpPr>
            <a:spLocks noChangeArrowheads="1"/>
          </p:cNvSpPr>
          <p:nvPr/>
        </p:nvSpPr>
        <p:spPr bwMode="auto">
          <a:xfrm>
            <a:off x="0" y="1360230"/>
            <a:ext cx="914400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Tx/>
              <a:buAutoNum type="arabicPeriod"/>
            </a:pPr>
            <a:r>
              <a:rPr lang="en-US" dirty="0">
                <a:latin typeface="Calibri" pitchFamily="34" charset="0"/>
                <a:ea typeface="Calibri" pitchFamily="34" charset="0"/>
                <a:cs typeface="Calibri" pitchFamily="34" charset="0"/>
              </a:rPr>
              <a:t>Parameter of interest: µ, true mean weight that can be lifted by healthy 18-30 year old males (in kg)</a:t>
            </a:r>
          </a:p>
          <a:p>
            <a:pPr marL="457200" indent="-457200">
              <a:buFontTx/>
              <a:buAutoNum type="arabicPeriod"/>
            </a:pPr>
            <a:r>
              <a:rPr lang="en-US" dirty="0">
                <a:latin typeface="Calibri" pitchFamily="34" charset="0"/>
                <a:ea typeface="Calibri" pitchFamily="34" charset="0"/>
                <a:cs typeface="Calibri" pitchFamily="34" charset="0"/>
              </a:rPr>
              <a:t>Null Hypothesis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µ = µ</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 25 kg</a:t>
            </a:r>
          </a:p>
          <a:p>
            <a:pPr marL="457200" indent="-457200">
              <a:buFontTx/>
              <a:buAutoNum type="arabicPeriod"/>
            </a:pPr>
            <a:r>
              <a:rPr lang="en-US" dirty="0">
                <a:latin typeface="Calibri" pitchFamily="34" charset="0"/>
                <a:ea typeface="Calibri" pitchFamily="34" charset="0"/>
                <a:cs typeface="Calibri" pitchFamily="34" charset="0"/>
              </a:rPr>
              <a:t>Alternative Hypothesis H</a:t>
            </a:r>
            <a:r>
              <a:rPr lang="en-US" sz="1400" dirty="0">
                <a:latin typeface="Calibri" pitchFamily="34" charset="0"/>
                <a:ea typeface="Calibri" pitchFamily="34" charset="0"/>
                <a:cs typeface="Calibri" pitchFamily="34" charset="0"/>
              </a:rPr>
              <a:t>a</a:t>
            </a:r>
            <a:r>
              <a:rPr lang="en-US" dirty="0">
                <a:latin typeface="Calibri" pitchFamily="34" charset="0"/>
                <a:ea typeface="Calibri" pitchFamily="34" charset="0"/>
                <a:cs typeface="Calibri" pitchFamily="34" charset="0"/>
              </a:rPr>
              <a:t>: µ ≠ 25 kg		(two-tailed test)</a:t>
            </a:r>
          </a:p>
          <a:p>
            <a:pPr marL="457200" indent="-457200">
              <a:buFontTx/>
              <a:buAutoNum type="arabicPeriod"/>
            </a:pPr>
            <a:r>
              <a:rPr lang="en-US" dirty="0">
                <a:latin typeface="Calibri" pitchFamily="34" charset="0"/>
                <a:ea typeface="Calibri" pitchFamily="34" charset="0"/>
                <a:cs typeface="Calibri" pitchFamily="34" charset="0"/>
              </a:rPr>
              <a:t>Test statistic value (here, n = 5, which is less than 40)</a:t>
            </a:r>
          </a:p>
          <a:p>
            <a:pPr marL="457200" indent="-457200">
              <a:buFontTx/>
              <a:buAutoNum type="arabicPeriod"/>
            </a:pPr>
            <a:endParaRPr lang="en-US" dirty="0">
              <a:latin typeface="Calibri" pitchFamily="34" charset="0"/>
              <a:ea typeface="Calibri" pitchFamily="34" charset="0"/>
              <a:cs typeface="Calibri" pitchFamily="34" charset="0"/>
            </a:endParaRPr>
          </a:p>
          <a:p>
            <a:pPr marL="457200" indent="-457200">
              <a:buFontTx/>
              <a:buAutoNum type="arabicPeriod"/>
            </a:pPr>
            <a:endParaRPr lang="en-US" dirty="0">
              <a:latin typeface="Calibri" pitchFamily="34" charset="0"/>
              <a:ea typeface="Calibri" pitchFamily="34" charset="0"/>
              <a:cs typeface="Calibri" pitchFamily="34" charset="0"/>
            </a:endParaRPr>
          </a:p>
          <a:p>
            <a:pPr marL="457200" indent="-457200">
              <a:buFontTx/>
              <a:buAutoNum type="arabicPeriod"/>
            </a:pPr>
            <a:r>
              <a:rPr lang="en-US" dirty="0">
                <a:latin typeface="Calibri" pitchFamily="34" charset="0"/>
                <a:ea typeface="Calibri" pitchFamily="34" charset="0"/>
                <a:cs typeface="Calibri" pitchFamily="34" charset="0"/>
              </a:rPr>
              <a:t>Substituting n=5, X̅=27.54, and S=5.47 into (4) above, t=1.04. </a:t>
            </a:r>
          </a:p>
          <a:p>
            <a:pPr marL="457200" indent="-457200">
              <a:buFontTx/>
              <a:buAutoNum type="arabicPeriod"/>
            </a:pPr>
            <a:r>
              <a:rPr lang="en-US" dirty="0">
                <a:latin typeface="Calibri" pitchFamily="34" charset="0"/>
                <a:ea typeface="Calibri" pitchFamily="34" charset="0"/>
                <a:cs typeface="Calibri" pitchFamily="34" charset="0"/>
              </a:rPr>
              <a:t>Since the quantity in (4) has a </a:t>
            </a:r>
            <a:r>
              <a:rPr lang="en-US" i="1" dirty="0">
                <a:latin typeface="Calibri" pitchFamily="34" charset="0"/>
                <a:ea typeface="Calibri" pitchFamily="34" charset="0"/>
                <a:cs typeface="Calibri" pitchFamily="34" charset="0"/>
              </a:rPr>
              <a:t>t</a:t>
            </a:r>
            <a:r>
              <a:rPr lang="en-US" dirty="0">
                <a:latin typeface="Calibri" pitchFamily="34" charset="0"/>
                <a:ea typeface="Calibri" pitchFamily="34" charset="0"/>
                <a:cs typeface="Calibri" pitchFamily="34" charset="0"/>
              </a:rPr>
              <a:t> distribution with n-1=4 degrees of freedom, we look up the probability level associated with t=1.04 and </a:t>
            </a:r>
            <a:r>
              <a:rPr lang="en-US" dirty="0" err="1">
                <a:latin typeface="Calibri" pitchFamily="34" charset="0"/>
                <a:ea typeface="Calibri" pitchFamily="34" charset="0"/>
                <a:cs typeface="Calibri" pitchFamily="34" charset="0"/>
              </a:rPr>
              <a:t>df</a:t>
            </a:r>
            <a:r>
              <a:rPr lang="en-US" dirty="0">
                <a:latin typeface="Calibri" pitchFamily="34" charset="0"/>
                <a:ea typeface="Calibri" pitchFamily="34" charset="0"/>
                <a:cs typeface="Calibri" pitchFamily="34" charset="0"/>
              </a:rPr>
              <a:t> = 4; this probability is the </a:t>
            </a:r>
            <a:r>
              <a:rPr lang="en-US" b="1" i="1" dirty="0">
                <a:solidFill>
                  <a:srgbClr val="FF0000"/>
                </a:solidFill>
                <a:latin typeface="Calibri" pitchFamily="34" charset="0"/>
                <a:ea typeface="Calibri" pitchFamily="34" charset="0"/>
                <a:cs typeface="Calibri" pitchFamily="34" charset="0"/>
              </a:rPr>
              <a:t>p-value</a:t>
            </a:r>
            <a:r>
              <a:rPr lang="en-US" dirty="0">
                <a:latin typeface="Calibri" pitchFamily="34" charset="0"/>
                <a:ea typeface="Calibri" pitchFamily="34" charset="0"/>
                <a:cs typeface="Calibri" pitchFamily="34" charset="0"/>
              </a:rPr>
              <a:t>. We can use a table, or the </a:t>
            </a:r>
            <a:r>
              <a:rPr lang="en-US" dirty="0" err="1">
                <a:latin typeface="Calibri" pitchFamily="34" charset="0"/>
                <a:ea typeface="Calibri" pitchFamily="34" charset="0"/>
                <a:cs typeface="Calibri" pitchFamily="34" charset="0"/>
              </a:rPr>
              <a:t>functon</a:t>
            </a:r>
            <a:r>
              <a:rPr lang="en-US" dirty="0">
                <a:latin typeface="Calibri" pitchFamily="34" charset="0"/>
                <a:ea typeface="Calibri" pitchFamily="34" charset="0"/>
                <a:cs typeface="Calibri" pitchFamily="34" charset="0"/>
              </a:rPr>
              <a:t> </a:t>
            </a:r>
            <a:r>
              <a:rPr lang="en-US" b="1" i="1" dirty="0">
                <a:solidFill>
                  <a:srgbClr val="FF0000"/>
                </a:solidFill>
                <a:latin typeface="Calibri" pitchFamily="34" charset="0"/>
                <a:ea typeface="Calibri" pitchFamily="34" charset="0"/>
                <a:cs typeface="Calibri" pitchFamily="34" charset="0"/>
              </a:rPr>
              <a:t>(1-pt(1.04,4))*2 </a:t>
            </a:r>
            <a:r>
              <a:rPr lang="en-US" dirty="0">
                <a:latin typeface="Calibri" pitchFamily="34" charset="0"/>
                <a:ea typeface="Calibri" pitchFamily="34" charset="0"/>
                <a:cs typeface="Calibri" pitchFamily="34" charset="0"/>
              </a:rPr>
              <a:t>in R. The p-value we get is 0.357.</a:t>
            </a:r>
          </a:p>
          <a:p>
            <a:pPr marL="457200" indent="-457200">
              <a:buFontTx/>
              <a:buAutoNum type="arabicPeriod"/>
            </a:pPr>
            <a:r>
              <a:rPr lang="en-US" dirty="0">
                <a:latin typeface="Calibri" pitchFamily="34" charset="0"/>
                <a:ea typeface="Calibri" pitchFamily="34" charset="0"/>
                <a:cs typeface="Calibri" pitchFamily="34" charset="0"/>
              </a:rPr>
              <a:t>Compare 0.357 to 0.05. Since 0.357 &gt; 0.05, we fail to reject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for H</a:t>
            </a:r>
            <a:r>
              <a:rPr lang="en-US" sz="1400" dirty="0">
                <a:latin typeface="Calibri" pitchFamily="34" charset="0"/>
                <a:ea typeface="Calibri" pitchFamily="34" charset="0"/>
                <a:cs typeface="Calibri" pitchFamily="34" charset="0"/>
              </a:rPr>
              <a:t>a</a:t>
            </a:r>
            <a:r>
              <a:rPr lang="en-US" dirty="0">
                <a:latin typeface="Calibri" pitchFamily="34" charset="0"/>
                <a:ea typeface="Calibri" pitchFamily="34" charset="0"/>
                <a:cs typeface="Calibri" pitchFamily="34" charset="0"/>
              </a:rPr>
              <a:t>.</a:t>
            </a:r>
            <a:endParaRPr lang="en-US" i="1" dirty="0">
              <a:solidFill>
                <a:srgbClr val="FF0000"/>
              </a:solidFill>
              <a:latin typeface="Calibri" pitchFamily="34" charset="0"/>
              <a:ea typeface="Calibri" pitchFamily="34" charset="0"/>
              <a:cs typeface="Calibri" pitchFamily="34" charset="0"/>
            </a:endParaRPr>
          </a:p>
          <a:p>
            <a:pPr marL="457200" indent="-457200"/>
            <a:endParaRPr lang="en-US" sz="1050" b="1" i="1" dirty="0">
              <a:solidFill>
                <a:srgbClr val="FF0000"/>
              </a:solidFill>
              <a:latin typeface="Calibri" pitchFamily="34" charset="0"/>
              <a:ea typeface="Calibri" pitchFamily="34" charset="0"/>
              <a:cs typeface="Calibri" pitchFamily="34" charset="0"/>
            </a:endParaRPr>
          </a:p>
        </p:txBody>
      </p:sp>
      <p:sp>
        <p:nvSpPr>
          <p:cNvPr id="8397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3973" name="Picture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3348778"/>
            <a:ext cx="990600" cy="61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447800"/>
            <a:ext cx="8839200" cy="3785652"/>
          </a:xfrm>
          <a:prstGeom prst="rect">
            <a:avLst/>
          </a:prstGeom>
          <a:noFill/>
        </p:spPr>
        <p:txBody>
          <a:bodyPr wrap="square" rtlCol="0">
            <a:spAutoFit/>
          </a:bodyPr>
          <a:lstStyle/>
          <a:p>
            <a:pPr marL="457200" indent="-457200">
              <a:buFont typeface="Arial" pitchFamily="34" charset="0"/>
              <a:buChar char="•"/>
            </a:pPr>
            <a:r>
              <a:rPr lang="en-US" dirty="0">
                <a:latin typeface="Calibri" pitchFamily="34" charset="0"/>
                <a:ea typeface="Calibri" pitchFamily="34" charset="0"/>
                <a:cs typeface="Calibri" pitchFamily="34" charset="0"/>
              </a:rPr>
              <a:t>We can’t say that the amount that men can lift is statistically significantly different from 25 </a:t>
            </a:r>
            <a:r>
              <a:rPr lang="en-US" dirty="0" err="1">
                <a:latin typeface="Calibri" pitchFamily="34" charset="0"/>
                <a:ea typeface="Calibri" pitchFamily="34" charset="0"/>
                <a:cs typeface="Calibri" pitchFamily="34" charset="0"/>
              </a:rPr>
              <a:t>kgs</a:t>
            </a:r>
            <a:r>
              <a:rPr lang="en-US" dirty="0">
                <a:latin typeface="Calibri" pitchFamily="34" charset="0"/>
                <a:ea typeface="Calibri" pitchFamily="34" charset="0"/>
                <a:cs typeface="Calibri" pitchFamily="34" charset="0"/>
              </a:rPr>
              <a:t>, and the fact that we’re seeing a sample with mean 27.54 </a:t>
            </a:r>
            <a:r>
              <a:rPr lang="en-US" dirty="0" err="1">
                <a:latin typeface="Calibri" pitchFamily="34" charset="0"/>
                <a:ea typeface="Calibri" pitchFamily="34" charset="0"/>
                <a:cs typeface="Calibri" pitchFamily="34" charset="0"/>
              </a:rPr>
              <a:t>kgs</a:t>
            </a:r>
            <a:r>
              <a:rPr lang="en-US" dirty="0">
                <a:latin typeface="Calibri" pitchFamily="34" charset="0"/>
                <a:ea typeface="Calibri" pitchFamily="34" charset="0"/>
                <a:cs typeface="Calibri" pitchFamily="34" charset="0"/>
              </a:rPr>
              <a:t> is likely due to sampling variability. </a:t>
            </a:r>
          </a:p>
          <a:p>
            <a:pPr marL="457200" indent="-457200">
              <a:buFont typeface="Arial" pitchFamily="34" charset="0"/>
              <a:buChar char="•"/>
            </a:pPr>
            <a:r>
              <a:rPr lang="en-US" dirty="0">
                <a:latin typeface="Calibri" pitchFamily="34" charset="0"/>
                <a:ea typeface="Calibri" pitchFamily="34" charset="0"/>
                <a:cs typeface="Calibri" pitchFamily="34" charset="0"/>
              </a:rPr>
              <a:t>Said differently, the probability of observing a sample with mean of at least 27.54 </a:t>
            </a:r>
            <a:r>
              <a:rPr lang="en-US" dirty="0" err="1">
                <a:latin typeface="Calibri" pitchFamily="34" charset="0"/>
                <a:ea typeface="Calibri" pitchFamily="34" charset="0"/>
                <a:cs typeface="Calibri" pitchFamily="34" charset="0"/>
              </a:rPr>
              <a:t>kgs</a:t>
            </a:r>
            <a:r>
              <a:rPr lang="en-US" dirty="0">
                <a:latin typeface="Calibri" pitchFamily="34" charset="0"/>
                <a:ea typeface="Calibri" pitchFamily="34" charset="0"/>
                <a:cs typeface="Calibri" pitchFamily="34" charset="0"/>
              </a:rPr>
              <a:t> when the true population mean is 25 </a:t>
            </a:r>
            <a:r>
              <a:rPr lang="en-US" dirty="0" err="1">
                <a:latin typeface="Calibri" pitchFamily="34" charset="0"/>
                <a:ea typeface="Calibri" pitchFamily="34" charset="0"/>
                <a:cs typeface="Calibri" pitchFamily="34" charset="0"/>
              </a:rPr>
              <a:t>kgs</a:t>
            </a:r>
            <a:r>
              <a:rPr lang="en-US" dirty="0">
                <a:latin typeface="Calibri" pitchFamily="34" charset="0"/>
                <a:ea typeface="Calibri" pitchFamily="34" charset="0"/>
                <a:cs typeface="Calibri" pitchFamily="34" charset="0"/>
              </a:rPr>
              <a:t> (i.e., different from the true population mean by at least 2.54 </a:t>
            </a:r>
            <a:r>
              <a:rPr lang="en-US" dirty="0" err="1">
                <a:latin typeface="Calibri" pitchFamily="34" charset="0"/>
                <a:ea typeface="Calibri" pitchFamily="34" charset="0"/>
                <a:cs typeface="Calibri" pitchFamily="34" charset="0"/>
              </a:rPr>
              <a:t>kgs</a:t>
            </a:r>
            <a:r>
              <a:rPr lang="en-US" dirty="0">
                <a:latin typeface="Calibri" pitchFamily="34" charset="0"/>
                <a:ea typeface="Calibri" pitchFamily="34" charset="0"/>
                <a:cs typeface="Calibri" pitchFamily="34" charset="0"/>
              </a:rPr>
              <a:t> ) is p=0.357 (i.e., not that unlikely). </a:t>
            </a:r>
          </a:p>
          <a:p>
            <a:pPr marL="457200" indent="-457200">
              <a:buFont typeface="Arial" pitchFamily="34" charset="0"/>
              <a:buChar char="•"/>
            </a:pPr>
            <a:r>
              <a:rPr lang="en-US" dirty="0">
                <a:latin typeface="Calibri" pitchFamily="34" charset="0"/>
                <a:ea typeface="Calibri" pitchFamily="34" charset="0"/>
                <a:cs typeface="Calibri" pitchFamily="34" charset="0"/>
              </a:rPr>
              <a:t>However, the probability of the Type II error is going to be pretty high here (failing to reject even though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is false), because of the small n.</a:t>
            </a:r>
            <a:endParaRPr lang="en-US" dirty="0"/>
          </a:p>
        </p:txBody>
      </p:sp>
      <p:sp>
        <p:nvSpPr>
          <p:cNvPr id="4" name="Title 1"/>
          <p:cNvSpPr>
            <a:spLocks noGrp="1"/>
          </p:cNvSpPr>
          <p:nvPr>
            <p:ph type="title"/>
          </p:nvPr>
        </p:nvSpPr>
        <p:spPr>
          <a:xfrm>
            <a:off x="76200" y="533400"/>
            <a:ext cx="7772400" cy="838200"/>
          </a:xfrm>
        </p:spPr>
        <p:txBody>
          <a:bodyPr/>
          <a:lstStyle/>
          <a:p>
            <a:pPr algn="l"/>
            <a:r>
              <a:rPr lang="en-US" sz="3200" b="1" dirty="0">
                <a:solidFill>
                  <a:schemeClr val="bg1"/>
                </a:solidFill>
                <a:latin typeface="Calibri" pitchFamily="34" charset="0"/>
                <a:ea typeface="Calibri" pitchFamily="34" charset="0"/>
                <a:cs typeface="Calibri" pitchFamily="34" charset="0"/>
              </a:rPr>
              <a:t>Example (Cont’d)</a:t>
            </a:r>
          </a:p>
        </p:txBody>
      </p:sp>
    </p:spTree>
    <p:extLst>
      <p:ext uri="{BB962C8B-B14F-4D97-AF65-F5344CB8AC3E}">
        <p14:creationId xmlns:p14="http://schemas.microsoft.com/office/powerpoint/2010/main" val="23762571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76200" y="5334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en-US" sz="3200" b="1" dirty="0">
                <a:solidFill>
                  <a:schemeClr val="bg1"/>
                </a:solidFill>
                <a:latin typeface="Calibri" pitchFamily="34" charset="0"/>
                <a:ea typeface="Calibri" pitchFamily="34" charset="0"/>
                <a:cs typeface="Calibri" pitchFamily="34" charset="0"/>
              </a:rPr>
              <a:t>So… What Exactly Is the P-Value?</a:t>
            </a:r>
          </a:p>
        </p:txBody>
      </p:sp>
      <mc:AlternateContent xmlns:mc="http://schemas.openxmlformats.org/markup-compatibility/2006" xmlns:a14="http://schemas.microsoft.com/office/drawing/2010/main">
        <mc:Choice Requires="a14">
          <p:sp>
            <p:nvSpPr>
              <p:cNvPr id="4" name="Rectangle 2"/>
              <p:cNvSpPr>
                <a:spLocks noChangeArrowheads="1"/>
              </p:cNvSpPr>
              <p:nvPr/>
            </p:nvSpPr>
            <p:spPr bwMode="auto">
              <a:xfrm>
                <a:off x="0" y="1371600"/>
                <a:ext cx="9144000" cy="54784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sz="2000" b="1" u="sng" dirty="0">
                    <a:latin typeface="Calibri" pitchFamily="34" charset="0"/>
                    <a:ea typeface="Calibri" pitchFamily="34" charset="0"/>
                    <a:cs typeface="Calibri" pitchFamily="34" charset="0"/>
                  </a:rPr>
                  <a:t>Recall the rule of thumb:</a:t>
                </a:r>
              </a:p>
              <a:p>
                <a:pPr eaLnBrk="1" hangingPunct="1"/>
                <a:r>
                  <a:rPr lang="en-US" sz="2000" dirty="0">
                    <a:latin typeface="Calibri" pitchFamily="34" charset="0"/>
                    <a:ea typeface="Calibri" pitchFamily="34" charset="0"/>
                    <a:cs typeface="Calibri" pitchFamily="34" charset="0"/>
                  </a:rPr>
                  <a:t>P-value ≤ 0.05 → reject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at level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 0.05</a:t>
                </a:r>
              </a:p>
              <a:p>
                <a:pPr eaLnBrk="1" hangingPunct="1"/>
                <a:r>
                  <a:rPr lang="en-US" sz="2000" dirty="0">
                    <a:latin typeface="Calibri" pitchFamily="34" charset="0"/>
                    <a:ea typeface="Calibri" pitchFamily="34" charset="0"/>
                    <a:cs typeface="Calibri" pitchFamily="34" charset="0"/>
                  </a:rPr>
                  <a:t>P-value &gt; 0.05 → do not reject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at level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 0.05</a:t>
                </a:r>
              </a:p>
              <a:p>
                <a:pPr eaLnBrk="1" hangingPunct="1"/>
                <a:endParaRPr lang="en-US" sz="1000" dirty="0">
                  <a:latin typeface="Calibri" pitchFamily="34" charset="0"/>
                  <a:ea typeface="Calibri" pitchFamily="34" charset="0"/>
                  <a:cs typeface="Calibri" pitchFamily="34" charset="0"/>
                </a:endParaRPr>
              </a:p>
              <a:p>
                <a:pPr eaLnBrk="1" hangingPunct="1"/>
                <a:r>
                  <a:rPr lang="en-US" sz="2000" dirty="0">
                    <a:latin typeface="Calibri" pitchFamily="34" charset="0"/>
                    <a:ea typeface="Calibri" pitchFamily="34" charset="0"/>
                    <a:cs typeface="Calibri" pitchFamily="34" charset="0"/>
                  </a:rPr>
                  <a:t>(If you prefer a different level of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say 0.01 or 0.1, then compare p-value to 0.01 or 0.1 instead of 0.05). </a:t>
                </a:r>
                <a:endParaRPr lang="en-US" sz="2000" b="1" dirty="0">
                  <a:latin typeface="Calibri" pitchFamily="34" charset="0"/>
                  <a:ea typeface="Calibri" pitchFamily="34" charset="0"/>
                  <a:cs typeface="Calibri" pitchFamily="34" charset="0"/>
                </a:endParaRPr>
              </a:p>
              <a:p>
                <a:endParaRPr lang="en-US" sz="1000" dirty="0">
                  <a:latin typeface="Calibri" pitchFamily="34" charset="0"/>
                  <a:ea typeface="Calibri" pitchFamily="34" charset="0"/>
                  <a:cs typeface="Calibri" pitchFamily="34" charset="0"/>
                </a:endParaRPr>
              </a:p>
              <a:p>
                <a:r>
                  <a:rPr lang="en-US" sz="2000" b="1" u="sng" dirty="0">
                    <a:latin typeface="Calibri" pitchFamily="34" charset="0"/>
                    <a:ea typeface="Calibri" pitchFamily="34" charset="0"/>
                    <a:cs typeface="Calibri" pitchFamily="34" charset="0"/>
                  </a:rPr>
                  <a:t>Formal Definition</a:t>
                </a:r>
                <a:r>
                  <a:rPr lang="en-US" sz="2000" u="sng" dirty="0">
                    <a:latin typeface="Calibri" pitchFamily="34" charset="0"/>
                    <a:ea typeface="Calibri" pitchFamily="34" charset="0"/>
                    <a:cs typeface="Calibri" pitchFamily="34" charset="0"/>
                  </a:rPr>
                  <a:t>:</a:t>
                </a:r>
              </a:p>
              <a:p>
                <a:r>
                  <a:rPr lang="en-US" sz="2000" dirty="0">
                    <a:latin typeface="Calibri" pitchFamily="34" charset="0"/>
                    <a:ea typeface="Calibri" pitchFamily="34" charset="0"/>
                    <a:cs typeface="Calibri" pitchFamily="34" charset="0"/>
                  </a:rPr>
                  <a:t>Assume that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is true. Then the p-value is the probability of obtaining a test statistic value which is at least as contradictory to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as the value that we observe. </a:t>
                </a:r>
              </a:p>
              <a:p>
                <a:pPr marL="0" lvl="1"/>
                <a:r>
                  <a:rPr lang="en-US" sz="2000" b="1" u="sng" dirty="0">
                    <a:solidFill>
                      <a:srgbClr val="FF0000"/>
                    </a:solidFill>
                    <a:latin typeface="Calibri" pitchFamily="34" charset="0"/>
                    <a:ea typeface="Calibri" pitchFamily="34" charset="0"/>
                    <a:cs typeface="Calibri" pitchFamily="34" charset="0"/>
                  </a:rPr>
                  <a:t>It’s WRONG to say that the p-value is the probability that the H</a:t>
                </a:r>
                <a:r>
                  <a:rPr lang="en-US" sz="1200" b="1" u="sng" dirty="0">
                    <a:solidFill>
                      <a:srgbClr val="FF0000"/>
                    </a:solidFill>
                    <a:latin typeface="Calibri" pitchFamily="34" charset="0"/>
                    <a:ea typeface="Calibri" pitchFamily="34" charset="0"/>
                    <a:cs typeface="Calibri" pitchFamily="34" charset="0"/>
                  </a:rPr>
                  <a:t>0</a:t>
                </a:r>
                <a:r>
                  <a:rPr lang="en-US" sz="2000" b="1" u="sng" dirty="0">
                    <a:solidFill>
                      <a:srgbClr val="FF0000"/>
                    </a:solidFill>
                    <a:latin typeface="Calibri" pitchFamily="34" charset="0"/>
                    <a:ea typeface="Calibri" pitchFamily="34" charset="0"/>
                    <a:cs typeface="Calibri" pitchFamily="34" charset="0"/>
                  </a:rPr>
                  <a:t> is false, or H</a:t>
                </a:r>
                <a:r>
                  <a:rPr lang="en-US" sz="1200" b="1" u="sng" dirty="0">
                    <a:solidFill>
                      <a:srgbClr val="FF0000"/>
                    </a:solidFill>
                    <a:latin typeface="Calibri" pitchFamily="34" charset="0"/>
                    <a:ea typeface="Calibri" pitchFamily="34" charset="0"/>
                    <a:cs typeface="Calibri" pitchFamily="34" charset="0"/>
                  </a:rPr>
                  <a:t>a</a:t>
                </a:r>
                <a:r>
                  <a:rPr lang="en-US" sz="2000" b="1" u="sng" dirty="0">
                    <a:solidFill>
                      <a:srgbClr val="FF0000"/>
                    </a:solidFill>
                    <a:latin typeface="Calibri" pitchFamily="34" charset="0"/>
                    <a:ea typeface="Calibri" pitchFamily="34" charset="0"/>
                    <a:cs typeface="Calibri" pitchFamily="34" charset="0"/>
                  </a:rPr>
                  <a:t> is true.</a:t>
                </a:r>
                <a:endParaRPr lang="en-US" sz="2000" b="1" u="sng" dirty="0">
                  <a:latin typeface="Calibri" pitchFamily="34" charset="0"/>
                  <a:ea typeface="Calibri" pitchFamily="34" charset="0"/>
                  <a:cs typeface="Calibri" pitchFamily="34" charset="0"/>
                </a:endParaRPr>
              </a:p>
              <a:p>
                <a:endParaRPr lang="en-US" sz="1000" dirty="0">
                  <a:latin typeface="Calibri" pitchFamily="34" charset="0"/>
                  <a:ea typeface="Calibri" pitchFamily="34" charset="0"/>
                  <a:cs typeface="Calibri" pitchFamily="34" charset="0"/>
                </a:endParaRPr>
              </a:p>
              <a:p>
                <a:r>
                  <a:rPr lang="en-US" sz="2000" b="1" u="sng" dirty="0">
                    <a:latin typeface="Calibri" pitchFamily="34" charset="0"/>
                    <a:ea typeface="Calibri" pitchFamily="34" charset="0"/>
                    <a:cs typeface="Calibri" pitchFamily="34" charset="0"/>
                  </a:rPr>
                  <a:t>Example:</a:t>
                </a:r>
              </a:p>
              <a:p>
                <a:r>
                  <a:rPr lang="en-US" sz="2000" dirty="0">
                    <a:latin typeface="Calibri" pitchFamily="34" charset="0"/>
                    <a:ea typeface="Calibri" pitchFamily="34" charset="0"/>
                    <a:cs typeface="Calibri" pitchFamily="34" charset="0"/>
                  </a:rPr>
                  <a:t>In the t-test example in the previous slides, population mean </a:t>
                </a:r>
                <a:r>
                  <a:rPr lang="el-GR" sz="2000" dirty="0">
                    <a:latin typeface="Calibri" pitchFamily="34" charset="0"/>
                    <a:ea typeface="Calibri" pitchFamily="34" charset="0"/>
                    <a:cs typeface="Calibri" pitchFamily="34" charset="0"/>
                  </a:rPr>
                  <a:t>μ</a:t>
                </a:r>
                <a:r>
                  <a:rPr lang="en-US" sz="2000" dirty="0">
                    <a:latin typeface="Calibri" pitchFamily="34" charset="0"/>
                    <a:ea typeface="Calibri" pitchFamily="34" charset="0"/>
                    <a:cs typeface="Calibri" pitchFamily="34" charset="0"/>
                  </a:rPr>
                  <a:t>=25 kg under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If we get the sample mean weight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oMath>
                </a14:m>
                <a:r>
                  <a:rPr lang="en-US" sz="2000" dirty="0">
                    <a:latin typeface="Calibri" pitchFamily="34" charset="0"/>
                    <a:ea typeface="Calibri" pitchFamily="34" charset="0"/>
                    <a:cs typeface="Calibri" pitchFamily="34" charset="0"/>
                  </a:rPr>
                  <a:t> of 27.54 kg and a p-value of 0.357, it means that when the true population mean is actually 25 kg, the probability of observing a sample mean that is </a:t>
                </a:r>
                <a:r>
                  <a:rPr lang="en-US" sz="2000" i="1" dirty="0">
                    <a:latin typeface="Calibri" pitchFamily="34" charset="0"/>
                    <a:ea typeface="Calibri" pitchFamily="34" charset="0"/>
                    <a:cs typeface="Calibri" pitchFamily="34" charset="0"/>
                  </a:rPr>
                  <a:t>at least </a:t>
                </a:r>
                <a:r>
                  <a:rPr lang="en-US" sz="2000" dirty="0">
                    <a:latin typeface="Calibri" pitchFamily="34" charset="0"/>
                    <a:ea typeface="Calibri" pitchFamily="34" charset="0"/>
                    <a:cs typeface="Calibri" pitchFamily="34" charset="0"/>
                  </a:rPr>
                  <a:t>2.54 kg* away** from the hypothesized true mean of 25 kg is 0.357.</a:t>
                </a:r>
              </a:p>
              <a:p>
                <a:pPr lvl="1"/>
                <a:r>
                  <a:rPr lang="en-US" sz="2000" dirty="0">
                    <a:latin typeface="Calibri" pitchFamily="34" charset="0"/>
                    <a:ea typeface="Calibri" pitchFamily="34" charset="0"/>
                    <a:cs typeface="Calibri" pitchFamily="34" charset="0"/>
                  </a:rPr>
                  <a:t>*     2.54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𝑋</m:t>
                        </m:r>
                      </m:e>
                    </m:acc>
                    <m:r>
                      <a:rPr lang="en-US" sz="2000" i="1">
                        <a:latin typeface="Cambria Math" panose="02040503050406030204" pitchFamily="18" charset="0"/>
                      </a:rPr>
                      <m:t> </m:t>
                    </m:r>
                  </m:oMath>
                </a14:m>
                <a:r>
                  <a:rPr lang="en-US" sz="2000" dirty="0">
                    <a:latin typeface="Calibri" pitchFamily="34" charset="0"/>
                    <a:ea typeface="Calibri" pitchFamily="34" charset="0"/>
                    <a:cs typeface="Calibri" pitchFamily="34" charset="0"/>
                  </a:rPr>
                  <a:t>- </a:t>
                </a:r>
                <a:r>
                  <a:rPr lang="el-GR" sz="2000" dirty="0">
                    <a:latin typeface="Calibri" pitchFamily="34" charset="0"/>
                    <a:ea typeface="Calibri" pitchFamily="34" charset="0"/>
                    <a:cs typeface="Calibri" pitchFamily="34" charset="0"/>
                  </a:rPr>
                  <a:t>μ </a:t>
                </a:r>
                <a:r>
                  <a:rPr lang="en-US" sz="2000" dirty="0">
                    <a:latin typeface="Calibri" pitchFamily="34" charset="0"/>
                    <a:ea typeface="Calibri" pitchFamily="34" charset="0"/>
                    <a:cs typeface="Calibri" pitchFamily="34" charset="0"/>
                  </a:rPr>
                  <a:t>= 27.54 - 25</a:t>
                </a:r>
              </a:p>
              <a:p>
                <a:pPr lvl="1"/>
                <a:r>
                  <a:rPr lang="en-US" sz="2000" dirty="0">
                    <a:latin typeface="Calibri" pitchFamily="34" charset="0"/>
                    <a:ea typeface="Calibri" pitchFamily="34" charset="0"/>
                    <a:cs typeface="Calibri" pitchFamily="34" charset="0"/>
                  </a:rPr>
                  <a:t>**   away means above or below</a:t>
                </a:r>
              </a:p>
            </p:txBody>
          </p:sp>
        </mc:Choice>
        <mc:Fallback xmlns="">
          <p:sp>
            <p:nvSpPr>
              <p:cNvPr id="4" name="Rectangle 2"/>
              <p:cNvSpPr>
                <a:spLocks noRot="1" noChangeAspect="1" noMove="1" noResize="1" noEditPoints="1" noAdjustHandles="1" noChangeArrowheads="1" noChangeShapeType="1" noTextEdit="1"/>
              </p:cNvSpPr>
              <p:nvPr/>
            </p:nvSpPr>
            <p:spPr bwMode="auto">
              <a:xfrm>
                <a:off x="0" y="1371600"/>
                <a:ext cx="9144000" cy="5478423"/>
              </a:xfrm>
              <a:prstGeom prst="rect">
                <a:avLst/>
              </a:prstGeom>
              <a:blipFill>
                <a:blip r:embed="rId2"/>
                <a:stretch>
                  <a:fillRect l="-667" t="-556" r="-1133" b="-10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864874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5F34D7-2310-4A34-811F-12BBFAB2E7DF}"/>
              </a:ext>
            </a:extLst>
          </p:cNvPr>
          <p:cNvSpPr txBox="1">
            <a:spLocks/>
          </p:cNvSpPr>
          <p:nvPr/>
        </p:nvSpPr>
        <p:spPr bwMode="auto">
          <a:xfrm>
            <a:off x="76200" y="5334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en-US" sz="3200" b="1" dirty="0">
                <a:solidFill>
                  <a:schemeClr val="bg1"/>
                </a:solidFill>
                <a:latin typeface="Calibri" pitchFamily="34" charset="0"/>
                <a:ea typeface="Calibri" pitchFamily="34" charset="0"/>
                <a:cs typeface="Calibri" pitchFamily="34" charset="0"/>
              </a:rPr>
              <a:t>Visual Representation</a:t>
            </a:r>
          </a:p>
        </p:txBody>
      </p:sp>
      <p:grpSp>
        <p:nvGrpSpPr>
          <p:cNvPr id="37" name="Group 36">
            <a:extLst>
              <a:ext uri="{FF2B5EF4-FFF2-40B4-BE49-F238E27FC236}">
                <a16:creationId xmlns:a16="http://schemas.microsoft.com/office/drawing/2014/main" id="{356F42A4-9757-4174-A2B7-A19CCAB9A529}"/>
              </a:ext>
            </a:extLst>
          </p:cNvPr>
          <p:cNvGrpSpPr/>
          <p:nvPr/>
        </p:nvGrpSpPr>
        <p:grpSpPr>
          <a:xfrm>
            <a:off x="533400" y="1447800"/>
            <a:ext cx="5943600" cy="5322332"/>
            <a:chOff x="533400" y="1447800"/>
            <a:chExt cx="5943600" cy="5322332"/>
          </a:xfrm>
        </p:grpSpPr>
        <p:pic>
          <p:nvPicPr>
            <p:cNvPr id="30" name="Picture 29">
              <a:extLst>
                <a:ext uri="{FF2B5EF4-FFF2-40B4-BE49-F238E27FC236}">
                  <a16:creationId xmlns:a16="http://schemas.microsoft.com/office/drawing/2014/main" id="{AB4C6E85-21D7-438A-BA6D-071E50948B20}"/>
                </a:ext>
              </a:extLst>
            </p:cNvPr>
            <p:cNvPicPr>
              <a:picLocks noChangeAspect="1"/>
            </p:cNvPicPr>
            <p:nvPr/>
          </p:nvPicPr>
          <p:blipFill>
            <a:blip r:embed="rId2"/>
            <a:stretch>
              <a:fillRect/>
            </a:stretch>
          </p:blipFill>
          <p:spPr>
            <a:xfrm>
              <a:off x="533400" y="1802078"/>
              <a:ext cx="4124325" cy="2209800"/>
            </a:xfrm>
            <a:prstGeom prst="rect">
              <a:avLst/>
            </a:prstGeom>
          </p:spPr>
        </p:pic>
        <p:grpSp>
          <p:nvGrpSpPr>
            <p:cNvPr id="36" name="Group 35">
              <a:extLst>
                <a:ext uri="{FF2B5EF4-FFF2-40B4-BE49-F238E27FC236}">
                  <a16:creationId xmlns:a16="http://schemas.microsoft.com/office/drawing/2014/main" id="{FB1BB809-3B5D-4377-B67B-BAD584A8A3F2}"/>
                </a:ext>
              </a:extLst>
            </p:cNvPr>
            <p:cNvGrpSpPr/>
            <p:nvPr/>
          </p:nvGrpSpPr>
          <p:grpSpPr>
            <a:xfrm>
              <a:off x="533400" y="1447800"/>
              <a:ext cx="5943600" cy="5322332"/>
              <a:chOff x="1676400" y="1447800"/>
              <a:chExt cx="5943600" cy="5322332"/>
            </a:xfrm>
          </p:grpSpPr>
          <p:grpSp>
            <p:nvGrpSpPr>
              <p:cNvPr id="18" name="Group 17">
                <a:extLst>
                  <a:ext uri="{FF2B5EF4-FFF2-40B4-BE49-F238E27FC236}">
                    <a16:creationId xmlns:a16="http://schemas.microsoft.com/office/drawing/2014/main" id="{2AA3F710-137A-4E42-83BB-EED67128D040}"/>
                  </a:ext>
                </a:extLst>
              </p:cNvPr>
              <p:cNvGrpSpPr/>
              <p:nvPr/>
            </p:nvGrpSpPr>
            <p:grpSpPr>
              <a:xfrm>
                <a:off x="1676400" y="1447800"/>
                <a:ext cx="5943600" cy="2883932"/>
                <a:chOff x="1828800" y="1724929"/>
                <a:chExt cx="5943600" cy="2883932"/>
              </a:xfrm>
            </p:grpSpPr>
            <p:sp>
              <p:nvSpPr>
                <p:cNvPr id="7" name="TextBox 6">
                  <a:extLst>
                    <a:ext uri="{FF2B5EF4-FFF2-40B4-BE49-F238E27FC236}">
                      <a16:creationId xmlns:a16="http://schemas.microsoft.com/office/drawing/2014/main" id="{E9558172-E475-4117-BF18-32190F415C6B}"/>
                    </a:ext>
                  </a:extLst>
                </p:cNvPr>
                <p:cNvSpPr txBox="1"/>
                <p:nvPr/>
              </p:nvSpPr>
              <p:spPr>
                <a:xfrm>
                  <a:off x="1828800" y="1724929"/>
                  <a:ext cx="56388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 t-distribution with </a:t>
                  </a:r>
                  <a:r>
                    <a:rPr lang="el-GR" sz="2000" dirty="0">
                      <a:latin typeface="Calibri" panose="020F0502020204030204" pitchFamily="34" charset="0"/>
                      <a:cs typeface="Calibri" panose="020F0502020204030204" pitchFamily="34" charset="0"/>
                    </a:rPr>
                    <a:t>ν</a:t>
                  </a:r>
                  <a:r>
                    <a:rPr lang="en-US" sz="2000" dirty="0">
                      <a:latin typeface="Calibri" panose="020F0502020204030204" pitchFamily="34" charset="0"/>
                      <a:cs typeface="Calibri" panose="020F0502020204030204" pitchFamily="34" charset="0"/>
                    </a:rPr>
                    <a:t> = 4, </a:t>
                  </a:r>
                  <a:r>
                    <a:rPr lang="el-GR" sz="2000" dirty="0">
                      <a:latin typeface="Calibri" panose="020F0502020204030204" pitchFamily="34" charset="0"/>
                      <a:cs typeface="Calibri" panose="020F0502020204030204" pitchFamily="34" charset="0"/>
                    </a:rPr>
                    <a:t>α</a:t>
                  </a:r>
                  <a:r>
                    <a:rPr lang="en-US" sz="2000" dirty="0">
                      <a:latin typeface="Calibri" panose="020F0502020204030204" pitchFamily="34" charset="0"/>
                      <a:cs typeface="Calibri" panose="020F0502020204030204" pitchFamily="34" charset="0"/>
                    </a:rPr>
                    <a:t> = 0.05 (0.025 in each tail)</a:t>
                  </a:r>
                </a:p>
              </p:txBody>
            </p:sp>
            <p:grpSp>
              <p:nvGrpSpPr>
                <p:cNvPr id="17" name="Group 16">
                  <a:extLst>
                    <a:ext uri="{FF2B5EF4-FFF2-40B4-BE49-F238E27FC236}">
                      <a16:creationId xmlns:a16="http://schemas.microsoft.com/office/drawing/2014/main" id="{DC15A691-6C87-4C5E-B2E5-A39EAFA413CC}"/>
                    </a:ext>
                  </a:extLst>
                </p:cNvPr>
                <p:cNvGrpSpPr/>
                <p:nvPr/>
              </p:nvGrpSpPr>
              <p:grpSpPr>
                <a:xfrm>
                  <a:off x="2057400" y="2516588"/>
                  <a:ext cx="5715000" cy="2092273"/>
                  <a:chOff x="2419350" y="3185606"/>
                  <a:chExt cx="6572250" cy="2469238"/>
                </a:xfrm>
              </p:grpSpPr>
              <p:sp>
                <p:nvSpPr>
                  <p:cNvPr id="6" name="TextBox 5">
                    <a:extLst>
                      <a:ext uri="{FF2B5EF4-FFF2-40B4-BE49-F238E27FC236}">
                        <a16:creationId xmlns:a16="http://schemas.microsoft.com/office/drawing/2014/main" id="{2DA1E0C8-8F67-4A6A-8743-9EABCD9E1868}"/>
                      </a:ext>
                    </a:extLst>
                  </p:cNvPr>
                  <p:cNvSpPr txBox="1"/>
                  <p:nvPr/>
                </p:nvSpPr>
                <p:spPr>
                  <a:xfrm>
                    <a:off x="2419350" y="5218969"/>
                    <a:ext cx="6572250" cy="435875"/>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       -2.776  	                 2.776 = t(</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/2 = 0.025, </a:t>
                    </a:r>
                    <a:r>
                      <a:rPr lang="el-GR" sz="1800" dirty="0">
                        <a:latin typeface="Calibri" panose="020F0502020204030204" pitchFamily="34" charset="0"/>
                        <a:cs typeface="Calibri" panose="020F0502020204030204" pitchFamily="34" charset="0"/>
                      </a:rPr>
                      <a:t>ν</a:t>
                    </a:r>
                    <a:r>
                      <a:rPr lang="en-US" sz="1800" dirty="0">
                        <a:latin typeface="Calibri" panose="020F0502020204030204" pitchFamily="34" charset="0"/>
                        <a:cs typeface="Calibri" panose="020F0502020204030204" pitchFamily="34" charset="0"/>
                      </a:rPr>
                      <a:t> = 4) </a:t>
                    </a:r>
                  </a:p>
                </p:txBody>
              </p:sp>
              <p:sp>
                <p:nvSpPr>
                  <p:cNvPr id="9" name="TextBox 8">
                    <a:extLst>
                      <a:ext uri="{FF2B5EF4-FFF2-40B4-BE49-F238E27FC236}">
                        <a16:creationId xmlns:a16="http://schemas.microsoft.com/office/drawing/2014/main" id="{AE5B9FBD-755D-46D9-A472-331A1F662766}"/>
                      </a:ext>
                    </a:extLst>
                  </p:cNvPr>
                  <p:cNvSpPr txBox="1"/>
                  <p:nvPr/>
                </p:nvSpPr>
                <p:spPr>
                  <a:xfrm>
                    <a:off x="6400800" y="3185606"/>
                    <a:ext cx="2590800" cy="830997"/>
                  </a:xfrm>
                  <a:prstGeom prst="rect">
                    <a:avLst/>
                  </a:prstGeom>
                  <a:noFill/>
                </p:spPr>
                <p:txBody>
                  <a:bodyPr wrap="square" rtlCol="0">
                    <a:spAutoFit/>
                  </a:bodyPr>
                  <a:lstStyle/>
                  <a:p>
                    <a:r>
                      <a:rPr lang="en-US" sz="1600" i="1" dirty="0">
                        <a:solidFill>
                          <a:srgbClr val="FF0000"/>
                        </a:solidFill>
                        <a:latin typeface="Calibri" panose="020F0502020204030204" pitchFamily="34" charset="0"/>
                        <a:cs typeface="Calibri" panose="020F0502020204030204" pitchFamily="34" charset="0"/>
                      </a:rPr>
                      <a:t>Rejection region area highlighted in red. Area in each tail = </a:t>
                    </a:r>
                    <a:r>
                      <a:rPr lang="el-GR" sz="1600" i="1" dirty="0">
                        <a:solidFill>
                          <a:srgbClr val="FF0000"/>
                        </a:solidFill>
                        <a:latin typeface="Calibri" panose="020F0502020204030204" pitchFamily="34" charset="0"/>
                        <a:cs typeface="Calibri" panose="020F0502020204030204" pitchFamily="34" charset="0"/>
                      </a:rPr>
                      <a:t>α</a:t>
                    </a:r>
                    <a:r>
                      <a:rPr lang="en-US" sz="1600" i="1" dirty="0">
                        <a:solidFill>
                          <a:srgbClr val="FF0000"/>
                        </a:solidFill>
                        <a:latin typeface="Calibri" panose="020F0502020204030204" pitchFamily="34" charset="0"/>
                        <a:cs typeface="Calibri" panose="020F0502020204030204" pitchFamily="34" charset="0"/>
                      </a:rPr>
                      <a:t>/2 = 0.025</a:t>
                    </a:r>
                  </a:p>
                </p:txBody>
              </p:sp>
              <p:cxnSp>
                <p:nvCxnSpPr>
                  <p:cNvPr id="13" name="Straight Arrow Connector 12">
                    <a:extLst>
                      <a:ext uri="{FF2B5EF4-FFF2-40B4-BE49-F238E27FC236}">
                        <a16:creationId xmlns:a16="http://schemas.microsoft.com/office/drawing/2014/main" id="{8CC7403B-6E25-4FBD-A031-F8C27831ED38}"/>
                      </a:ext>
                    </a:extLst>
                  </p:cNvPr>
                  <p:cNvCxnSpPr/>
                  <p:nvPr/>
                </p:nvCxnSpPr>
                <p:spPr>
                  <a:xfrm flipH="1">
                    <a:off x="3429000" y="3724215"/>
                    <a:ext cx="2971800" cy="1390710"/>
                  </a:xfrm>
                  <a:prstGeom prst="straightConnector1">
                    <a:avLst/>
                  </a:prstGeom>
                  <a:ln>
                    <a:solidFill>
                      <a:srgbClr val="CC33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8B8E1104-C444-46EF-8388-25884CB1340E}"/>
                      </a:ext>
                    </a:extLst>
                  </p:cNvPr>
                  <p:cNvCxnSpPr>
                    <a:cxnSpLocks/>
                  </p:cNvCxnSpPr>
                  <p:nvPr/>
                </p:nvCxnSpPr>
                <p:spPr>
                  <a:xfrm flipH="1">
                    <a:off x="5924550" y="3724214"/>
                    <a:ext cx="476251" cy="1215556"/>
                  </a:xfrm>
                  <a:prstGeom prst="straightConnector1">
                    <a:avLst/>
                  </a:prstGeom>
                  <a:ln>
                    <a:solidFill>
                      <a:srgbClr val="CC3300"/>
                    </a:solidFill>
                    <a:tailEnd type="triangle"/>
                  </a:ln>
                </p:spPr>
                <p:style>
                  <a:lnRef idx="2">
                    <a:schemeClr val="accent2"/>
                  </a:lnRef>
                  <a:fillRef idx="0">
                    <a:schemeClr val="accent2"/>
                  </a:fillRef>
                  <a:effectRef idx="1">
                    <a:schemeClr val="accent2"/>
                  </a:effectRef>
                  <a:fontRef idx="minor">
                    <a:schemeClr val="tx1"/>
                  </a:fontRef>
                </p:style>
              </p:cxnSp>
            </p:grpSp>
          </p:grpSp>
          <p:pic>
            <p:nvPicPr>
              <p:cNvPr id="28" name="Picture 27">
                <a:extLst>
                  <a:ext uri="{FF2B5EF4-FFF2-40B4-BE49-F238E27FC236}">
                    <a16:creationId xmlns:a16="http://schemas.microsoft.com/office/drawing/2014/main" id="{475E445D-FA90-4468-AC60-84F0D5AA5523}"/>
                  </a:ext>
                </a:extLst>
              </p:cNvPr>
              <p:cNvPicPr>
                <a:picLocks noChangeAspect="1"/>
              </p:cNvPicPr>
              <p:nvPr/>
            </p:nvPicPr>
            <p:blipFill>
              <a:blip r:embed="rId3"/>
              <a:stretch>
                <a:fillRect/>
              </a:stretch>
            </p:blipFill>
            <p:spPr>
              <a:xfrm>
                <a:off x="1742663" y="4288644"/>
                <a:ext cx="4179401" cy="2188356"/>
              </a:xfrm>
              <a:prstGeom prst="rect">
                <a:avLst/>
              </a:prstGeom>
            </p:spPr>
          </p:pic>
          <p:cxnSp>
            <p:nvCxnSpPr>
              <p:cNvPr id="33" name="Straight Connector 32">
                <a:extLst>
                  <a:ext uri="{FF2B5EF4-FFF2-40B4-BE49-F238E27FC236}">
                    <a16:creationId xmlns:a16="http://schemas.microsoft.com/office/drawing/2014/main" id="{0D15ECD8-3332-4F74-A6A8-7BC4F04F33BA}"/>
                  </a:ext>
                </a:extLst>
              </p:cNvPr>
              <p:cNvCxnSpPr/>
              <p:nvPr/>
            </p:nvCxnSpPr>
            <p:spPr>
              <a:xfrm flipV="1">
                <a:off x="4495800" y="3293069"/>
                <a:ext cx="0" cy="2421931"/>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2A25A89-3FF1-45DA-BB76-C2E8C7627184}"/>
                  </a:ext>
                </a:extLst>
              </p:cNvPr>
              <p:cNvSpPr txBox="1"/>
              <p:nvPr/>
            </p:nvSpPr>
            <p:spPr>
              <a:xfrm>
                <a:off x="1905000" y="6400800"/>
                <a:ext cx="57150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                  -1.04	         1.04 = t</a:t>
                </a:r>
              </a:p>
            </p:txBody>
          </p:sp>
        </p:grpSp>
      </p:grpSp>
      <p:sp>
        <p:nvSpPr>
          <p:cNvPr id="35" name="TextBox 34">
            <a:extLst>
              <a:ext uri="{FF2B5EF4-FFF2-40B4-BE49-F238E27FC236}">
                <a16:creationId xmlns:a16="http://schemas.microsoft.com/office/drawing/2014/main" id="{893115E9-C6B8-4085-90EC-4E31B09C4DDC}"/>
              </a:ext>
            </a:extLst>
          </p:cNvPr>
          <p:cNvSpPr txBox="1"/>
          <p:nvPr/>
        </p:nvSpPr>
        <p:spPr>
          <a:xfrm>
            <a:off x="4843665" y="4502430"/>
            <a:ext cx="4300335" cy="2308324"/>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p-value</a:t>
            </a:r>
            <a:r>
              <a:rPr lang="en-US" sz="1800" dirty="0">
                <a:latin typeface="Calibri" panose="020F0502020204030204" pitchFamily="34" charset="0"/>
                <a:cs typeface="Calibri" panose="020F0502020204030204" pitchFamily="34" charset="0"/>
              </a:rPr>
              <a:t> = </a:t>
            </a:r>
            <a:r>
              <a:rPr lang="el-GR" sz="1800" i="1" dirty="0">
                <a:latin typeface="Calibri" panose="020F0502020204030204" pitchFamily="34" charset="0"/>
                <a:cs typeface="Calibri" panose="020F0502020204030204" pitchFamily="34" charset="0"/>
              </a:rPr>
              <a:t>α</a:t>
            </a:r>
            <a:r>
              <a:rPr lang="en-US" sz="1800" i="1" dirty="0">
                <a:latin typeface="Calibri" panose="020F0502020204030204" pitchFamily="34" charset="0"/>
                <a:cs typeface="Calibri" panose="020F0502020204030204" pitchFamily="34" charset="0"/>
              </a:rPr>
              <a:t> that corresponds to t=1.04 that we calculate from our sample data </a:t>
            </a:r>
            <a:r>
              <a:rPr lang="en-US" sz="1800" dirty="0">
                <a:latin typeface="Calibri" panose="020F0502020204030204" pitchFamily="34" charset="0"/>
                <a:cs typeface="Calibri" panose="020F0502020204030204" pitchFamily="34" charset="0"/>
              </a:rPr>
              <a:t>= 0.357.</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Here, this area is split between the 2 tails (0.1785 in each tail).</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Since 1.04 &lt; 2.776 and 0.357 &gt; 0.05, we fail to reject H</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for H</a:t>
            </a:r>
            <a:r>
              <a:rPr lang="en-US" sz="1800" baseline="-25000" dirty="0">
                <a:latin typeface="Calibri" panose="020F0502020204030204" pitchFamily="34" charset="0"/>
                <a:cs typeface="Calibri" panose="020F0502020204030204" pitchFamily="34" charset="0"/>
              </a:rPr>
              <a:t>a</a:t>
            </a:r>
          </a:p>
        </p:txBody>
      </p:sp>
      <p:cxnSp>
        <p:nvCxnSpPr>
          <p:cNvPr id="38" name="Straight Arrow Connector 37">
            <a:extLst>
              <a:ext uri="{FF2B5EF4-FFF2-40B4-BE49-F238E27FC236}">
                <a16:creationId xmlns:a16="http://schemas.microsoft.com/office/drawing/2014/main" id="{D9E77275-1225-480D-A126-B89ED47C0F94}"/>
              </a:ext>
            </a:extLst>
          </p:cNvPr>
          <p:cNvCxnSpPr>
            <a:cxnSpLocks/>
          </p:cNvCxnSpPr>
          <p:nvPr/>
        </p:nvCxnSpPr>
        <p:spPr>
          <a:xfrm flipH="1">
            <a:off x="3623302" y="5791200"/>
            <a:ext cx="1253498" cy="565350"/>
          </a:xfrm>
          <a:prstGeom prst="straightConnector1">
            <a:avLst/>
          </a:prstGeom>
          <a:ln>
            <a:solidFill>
              <a:srgbClr val="CC3300"/>
            </a:solidFill>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4CF65359-A159-4EC1-ADF1-4DF679362AB1}"/>
              </a:ext>
            </a:extLst>
          </p:cNvPr>
          <p:cNvCxnSpPr>
            <a:cxnSpLocks/>
          </p:cNvCxnSpPr>
          <p:nvPr/>
        </p:nvCxnSpPr>
        <p:spPr>
          <a:xfrm flipH="1">
            <a:off x="1931352" y="5772610"/>
            <a:ext cx="2945448" cy="484146"/>
          </a:xfrm>
          <a:prstGeom prst="straightConnector1">
            <a:avLst/>
          </a:prstGeom>
          <a:ln>
            <a:solidFill>
              <a:srgbClr val="CC33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46670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76200" y="5334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en-US" sz="3200" b="1" dirty="0">
                <a:solidFill>
                  <a:schemeClr val="bg1"/>
                </a:solidFill>
                <a:latin typeface="Calibri" pitchFamily="34" charset="0"/>
                <a:ea typeface="Calibri" pitchFamily="34" charset="0"/>
                <a:cs typeface="Calibri" pitchFamily="34" charset="0"/>
              </a:rPr>
              <a:t>P-Values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676400"/>
            <a:ext cx="2990850" cy="4572000"/>
          </a:xfrm>
          <a:prstGeom prst="rect">
            <a:avLst/>
          </a:prstGeom>
        </p:spPr>
      </p:pic>
      <p:sp>
        <p:nvSpPr>
          <p:cNvPr id="5" name="TextBox 4"/>
          <p:cNvSpPr txBox="1"/>
          <p:nvPr/>
        </p:nvSpPr>
        <p:spPr>
          <a:xfrm>
            <a:off x="0" y="6457890"/>
            <a:ext cx="51054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Tree>
    <p:extLst>
      <p:ext uri="{BB962C8B-B14F-4D97-AF65-F5344CB8AC3E}">
        <p14:creationId xmlns:p14="http://schemas.microsoft.com/office/powerpoint/2010/main" val="26351040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762000"/>
          </a:xfrm>
        </p:spPr>
        <p:txBody>
          <a:bodyPr/>
          <a:lstStyle/>
          <a:p>
            <a:pPr algn="l"/>
            <a:r>
              <a:rPr lang="en-US" sz="2800" b="1" dirty="0">
                <a:solidFill>
                  <a:srgbClr val="FF0000"/>
                </a:solidFill>
                <a:latin typeface="Calibri" pitchFamily="34" charset="0"/>
              </a:rPr>
              <a:t>Said Differently: Differentiating Between </a:t>
            </a:r>
            <a:r>
              <a:rPr lang="el-GR" sz="2800" b="1" dirty="0">
                <a:solidFill>
                  <a:srgbClr val="FF0000"/>
                </a:solidFill>
                <a:latin typeface="Calibri" pitchFamily="34" charset="0"/>
              </a:rPr>
              <a:t>α</a:t>
            </a:r>
            <a:r>
              <a:rPr lang="en-US" sz="2800" b="1" dirty="0">
                <a:solidFill>
                  <a:srgbClr val="FF0000"/>
                </a:solidFill>
                <a:latin typeface="Calibri" pitchFamily="34" charset="0"/>
              </a:rPr>
              <a:t> and p-value</a:t>
            </a:r>
          </a:p>
        </p:txBody>
      </p:sp>
      <p:sp>
        <p:nvSpPr>
          <p:cNvPr id="3" name="TextBox 2"/>
          <p:cNvSpPr txBox="1"/>
          <p:nvPr/>
        </p:nvSpPr>
        <p:spPr>
          <a:xfrm>
            <a:off x="0" y="1371600"/>
            <a:ext cx="9144000" cy="5478423"/>
          </a:xfrm>
          <a:prstGeom prst="rect">
            <a:avLst/>
          </a:prstGeom>
          <a:noFill/>
        </p:spPr>
        <p:txBody>
          <a:bodyPr wrap="square" rtlCol="0">
            <a:spAutoFit/>
          </a:bodyPr>
          <a:lstStyle/>
          <a:p>
            <a:r>
              <a:rPr lang="en-US" sz="1800" dirty="0">
                <a:latin typeface="Calibri" pitchFamily="34" charset="0"/>
              </a:rPr>
              <a:t>Again, we set a conservative standard that researchers must meet in order to claim that they made a discovery of a real phenomenon. The standard is the </a:t>
            </a:r>
            <a:r>
              <a:rPr lang="el-GR" sz="1800" dirty="0">
                <a:latin typeface="Calibri" pitchFamily="34" charset="0"/>
              </a:rPr>
              <a:t>α</a:t>
            </a:r>
            <a:r>
              <a:rPr lang="en-US" sz="1800" dirty="0">
                <a:latin typeface="Calibri" pitchFamily="34" charset="0"/>
              </a:rPr>
              <a:t> level, usually set at .05. Assuming that H0 is true, this means we may reject the null only if the observed data are so unusual that they would have occurred by chance at </a:t>
            </a:r>
            <a:r>
              <a:rPr lang="en-US" sz="1800">
                <a:latin typeface="Calibri" pitchFamily="34" charset="0"/>
              </a:rPr>
              <a:t>most 5% </a:t>
            </a:r>
            <a:r>
              <a:rPr lang="en-US" sz="1800" dirty="0">
                <a:latin typeface="Calibri" pitchFamily="34" charset="0"/>
              </a:rPr>
              <a:t>of the time (e.g., in at most 5% of all possible samples drawn from the population with the parameter stated in H0). </a:t>
            </a:r>
          </a:p>
          <a:p>
            <a:endParaRPr lang="en-US" sz="800" dirty="0">
              <a:latin typeface="Calibri" pitchFamily="34" charset="0"/>
            </a:endParaRPr>
          </a:p>
          <a:p>
            <a:r>
              <a:rPr lang="en-US" sz="1800" dirty="0">
                <a:latin typeface="Calibri" pitchFamily="34" charset="0"/>
              </a:rPr>
              <a:t>Sometimes </a:t>
            </a:r>
            <a:r>
              <a:rPr lang="el-GR" sz="1800" dirty="0">
                <a:latin typeface="Calibri" pitchFamily="34" charset="0"/>
              </a:rPr>
              <a:t>α</a:t>
            </a:r>
            <a:r>
              <a:rPr lang="en-US" sz="1800" dirty="0">
                <a:latin typeface="Calibri" pitchFamily="34" charset="0"/>
              </a:rPr>
              <a:t> is set to lower levels than 0.05; the lower it is, the more stringent the test (the more unlikely it is to find a statistically significant result). Once the </a:t>
            </a:r>
            <a:r>
              <a:rPr lang="el-GR" sz="1800" dirty="0">
                <a:latin typeface="Calibri" pitchFamily="34" charset="0"/>
              </a:rPr>
              <a:t>α </a:t>
            </a:r>
            <a:r>
              <a:rPr lang="en-US" sz="1800" dirty="0">
                <a:latin typeface="Calibri" pitchFamily="34" charset="0"/>
              </a:rPr>
              <a:t>level has been set, a statistic (like t or z) is computed. Each statistic has an associated probability value called a p-value, or the likelihood of an observed statistic occurring due to chance, given its sampling distribution. </a:t>
            </a:r>
          </a:p>
          <a:p>
            <a:endParaRPr lang="en-US" sz="800" dirty="0">
              <a:latin typeface="Calibri" pitchFamily="34" charset="0"/>
            </a:endParaRPr>
          </a:p>
          <a:p>
            <a:r>
              <a:rPr lang="en-US" sz="1800" dirty="0">
                <a:latin typeface="Calibri" pitchFamily="34" charset="0"/>
              </a:rPr>
              <a:t>So, </a:t>
            </a:r>
            <a:r>
              <a:rPr lang="el-GR" sz="1800" dirty="0">
                <a:latin typeface="Calibri" pitchFamily="34" charset="0"/>
              </a:rPr>
              <a:t>α </a:t>
            </a:r>
            <a:r>
              <a:rPr lang="en-US" sz="1800" dirty="0">
                <a:latin typeface="Calibri" pitchFamily="34" charset="0"/>
              </a:rPr>
              <a:t>sets the standard for how extreme the data must be before we can reject the null hypothesis. The p-value indicates how extreme the data are. We compare the p-value with the </a:t>
            </a:r>
            <a:r>
              <a:rPr lang="el-GR" sz="1800" dirty="0">
                <a:latin typeface="Calibri" pitchFamily="34" charset="0"/>
              </a:rPr>
              <a:t>α</a:t>
            </a:r>
            <a:r>
              <a:rPr lang="en-US" sz="1800" dirty="0">
                <a:latin typeface="Calibri" pitchFamily="34" charset="0"/>
              </a:rPr>
              <a:t> (generally 0.05) to determine whether the observed data are statistically significantly different from the value stated in the H0:  if the p-value is less than or equal to </a:t>
            </a:r>
            <a:r>
              <a:rPr lang="el-GR" sz="1800" dirty="0">
                <a:latin typeface="Calibri" pitchFamily="34" charset="0"/>
              </a:rPr>
              <a:t>α</a:t>
            </a:r>
            <a:r>
              <a:rPr lang="en-US" sz="1800" dirty="0">
                <a:latin typeface="Calibri" pitchFamily="34" charset="0"/>
              </a:rPr>
              <a:t> (p&lt; .05), then we reject H0 for Ha, and we say the result is statistically significant. If the p-value is greater than </a:t>
            </a:r>
            <a:r>
              <a:rPr lang="el-GR" sz="1800" dirty="0">
                <a:latin typeface="Calibri" pitchFamily="34" charset="0"/>
              </a:rPr>
              <a:t>α</a:t>
            </a:r>
            <a:r>
              <a:rPr lang="en-US" sz="1800" dirty="0">
                <a:latin typeface="Calibri" pitchFamily="34" charset="0"/>
              </a:rPr>
              <a:t> (p &gt; .05), then we fail to reject the null hypothesis, and we say that the result is not statistically significant.</a:t>
            </a:r>
          </a:p>
          <a:p>
            <a:endParaRPr lang="en-US" sz="1400" dirty="0">
              <a:latin typeface="Calibri" pitchFamily="34" charset="0"/>
            </a:endParaRPr>
          </a:p>
          <a:p>
            <a:r>
              <a:rPr lang="en-US" sz="1400" b="1" i="1" dirty="0">
                <a:latin typeface="Calibri" pitchFamily="34" charset="0"/>
              </a:rPr>
              <a:t>Source: </a:t>
            </a:r>
            <a:r>
              <a:rPr lang="en-US" sz="1400" b="1" i="1" dirty="0">
                <a:latin typeface="Calibri" pitchFamily="34" charset="0"/>
                <a:hlinkClick r:id="rId2"/>
              </a:rPr>
              <a:t>http://courses.washington.edu/p209s07/lecturenotes/Week%205_Monday%20overheads.pdf</a:t>
            </a:r>
            <a:endParaRPr lang="en-US" sz="1400" b="1" i="1" dirty="0">
              <a:latin typeface="Calibri" pitchFamily="34" charset="0"/>
            </a:endParaRPr>
          </a:p>
        </p:txBody>
      </p:sp>
    </p:spTree>
    <p:extLst>
      <p:ext uri="{BB962C8B-B14F-4D97-AF65-F5344CB8AC3E}">
        <p14:creationId xmlns:p14="http://schemas.microsoft.com/office/powerpoint/2010/main" val="1681181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6200" y="533400"/>
            <a:ext cx="7772400" cy="838200"/>
          </a:xfrm>
        </p:spPr>
        <p:txBody>
          <a:bodyPr/>
          <a:lstStyle/>
          <a:p>
            <a:pPr algn="l"/>
            <a:r>
              <a:rPr lang="en-US" sz="3200" b="1" dirty="0">
                <a:solidFill>
                  <a:schemeClr val="bg1"/>
                </a:solidFill>
                <a:latin typeface="Calibri" pitchFamily="34" charset="0"/>
                <a:ea typeface="Calibri" pitchFamily="34" charset="0"/>
                <a:cs typeface="Calibri" pitchFamily="34" charset="0"/>
              </a:rPr>
              <a:t>What We’ll Be Doing in MUSA 500</a:t>
            </a:r>
          </a:p>
        </p:txBody>
      </p:sp>
      <p:sp>
        <p:nvSpPr>
          <p:cNvPr id="4" name="TextBox 3"/>
          <p:cNvSpPr txBox="1"/>
          <p:nvPr/>
        </p:nvSpPr>
        <p:spPr>
          <a:xfrm>
            <a:off x="76200" y="1371600"/>
            <a:ext cx="8991600" cy="4154984"/>
          </a:xfrm>
          <a:prstGeom prst="rect">
            <a:avLst/>
          </a:prstGeom>
          <a:noFill/>
        </p:spPr>
        <p:txBody>
          <a:bodyPr wrap="square" rtlCol="0">
            <a:spAutoFit/>
          </a:bodyPr>
          <a:lstStyle/>
          <a:p>
            <a:r>
              <a:rPr lang="en-US" dirty="0">
                <a:latin typeface="Calibri" pitchFamily="34" charset="0"/>
              </a:rPr>
              <a:t>We will be doing a lot of hypothesis testing in MUSA 500, and most (if not all) of it will be done with various computer software. However, the steps to testing hypotheses are generally the same as the ones described earlier.</a:t>
            </a:r>
          </a:p>
          <a:p>
            <a:endParaRPr lang="en-US" dirty="0">
              <a:latin typeface="Calibri" pitchFamily="34" charset="0"/>
            </a:endParaRPr>
          </a:p>
          <a:p>
            <a:r>
              <a:rPr lang="en-US" dirty="0">
                <a:latin typeface="Calibri" pitchFamily="34" charset="0"/>
              </a:rPr>
              <a:t>For instance, we will be testing hypotheses about…</a:t>
            </a:r>
          </a:p>
          <a:p>
            <a:pPr marL="342900" indent="-342900">
              <a:buFont typeface="Arial" pitchFamily="34" charset="0"/>
              <a:buChar char="•"/>
            </a:pPr>
            <a:r>
              <a:rPr lang="en-US" dirty="0">
                <a:latin typeface="Calibri" pitchFamily="34" charset="0"/>
              </a:rPr>
              <a:t>the strength of relationships between variables, </a:t>
            </a:r>
          </a:p>
          <a:p>
            <a:pPr marL="342900" indent="-342900">
              <a:buFont typeface="Arial" pitchFamily="34" charset="0"/>
              <a:buChar char="•"/>
            </a:pPr>
            <a:r>
              <a:rPr lang="en-US" dirty="0">
                <a:latin typeface="Calibri" pitchFamily="34" charset="0"/>
              </a:rPr>
              <a:t>whether points are clustered in space, </a:t>
            </a:r>
          </a:p>
          <a:p>
            <a:pPr marL="342900" indent="-342900">
              <a:buFont typeface="Arial" pitchFamily="34" charset="0"/>
              <a:buChar char="•"/>
            </a:pPr>
            <a:r>
              <a:rPr lang="en-US" dirty="0">
                <a:latin typeface="Calibri" pitchFamily="34" charset="0"/>
              </a:rPr>
              <a:t>whether areal units with similar values of a variable tend to be closer together</a:t>
            </a:r>
          </a:p>
          <a:p>
            <a:pPr marL="342900" indent="-342900">
              <a:buFont typeface="Arial" pitchFamily="34" charset="0"/>
              <a:buChar char="•"/>
            </a:pPr>
            <a:r>
              <a:rPr lang="en-US" dirty="0">
                <a:latin typeface="Calibri" pitchFamily="34" charset="0"/>
              </a:rPr>
              <a:t>and many others</a:t>
            </a:r>
          </a:p>
        </p:txBody>
      </p:sp>
    </p:spTree>
    <p:extLst>
      <p:ext uri="{BB962C8B-B14F-4D97-AF65-F5344CB8AC3E}">
        <p14:creationId xmlns:p14="http://schemas.microsoft.com/office/powerpoint/2010/main" val="3888464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descr="08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30412"/>
            <a:ext cx="89408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2" hidden="1"/>
          <p:cNvSpPr>
            <a:spLocks noGrp="1" noChangeArrowheads="1"/>
          </p:cNvSpPr>
          <p:nvPr>
            <p:ph type="title"/>
          </p:nvPr>
        </p:nvSpPr>
        <p:spPr/>
        <p:txBody>
          <a:bodyPr/>
          <a:lstStyle/>
          <a:p>
            <a:pPr eaLnBrk="1" hangingPunct="1"/>
            <a:r>
              <a:rPr lang="en-US"/>
              <a:t>	</a:t>
            </a:r>
          </a:p>
        </p:txBody>
      </p:sp>
      <p:sp>
        <p:nvSpPr>
          <p:cNvPr id="89092" name="TextBox 4"/>
          <p:cNvSpPr txBox="1">
            <a:spLocks noChangeArrowheads="1"/>
          </p:cNvSpPr>
          <p:nvPr/>
        </p:nvSpPr>
        <p:spPr bwMode="auto">
          <a:xfrm>
            <a:off x="152400" y="6858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b="1" dirty="0">
                <a:solidFill>
                  <a:schemeClr val="bg1"/>
                </a:solidFill>
                <a:latin typeface="Calibri" pitchFamily="34" charset="0"/>
                <a:ea typeface="Calibri" pitchFamily="34" charset="0"/>
                <a:cs typeface="Calibri" pitchFamily="34" charset="0"/>
              </a:rPr>
              <a:t>Sample Size and Significance: An Examination</a:t>
            </a:r>
          </a:p>
        </p:txBody>
      </p:sp>
      <p:sp>
        <p:nvSpPr>
          <p:cNvPr id="89093" name="TextBox 5"/>
          <p:cNvSpPr txBox="1">
            <a:spLocks noChangeArrowheads="1"/>
          </p:cNvSpPr>
          <p:nvPr/>
        </p:nvSpPr>
        <p:spPr bwMode="auto">
          <a:xfrm>
            <a:off x="228600" y="5657850"/>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ea typeface="Calibri" pitchFamily="34" charset="0"/>
                <a:cs typeface="Calibri" pitchFamily="34" charset="0"/>
              </a:rPr>
              <a:t>When n is very large, even small differences from the hypothesized value will be highly significant. Notice also that as n increases, </a:t>
            </a:r>
            <a:r>
              <a:rPr lang="el-GR" dirty="0">
                <a:latin typeface="Calibri" pitchFamily="34" charset="0"/>
                <a:ea typeface="Calibri" pitchFamily="34" charset="0"/>
                <a:cs typeface="Calibri" pitchFamily="34" charset="0"/>
              </a:rPr>
              <a:t>β</a:t>
            </a:r>
            <a:r>
              <a:rPr lang="en-US" dirty="0">
                <a:latin typeface="Calibri" pitchFamily="34" charset="0"/>
                <a:ea typeface="Calibri" pitchFamily="34" charset="0"/>
                <a:cs typeface="Calibri" pitchFamily="34" charset="0"/>
              </a:rPr>
              <a:t>, the probability of a type II error, decreases.</a:t>
            </a:r>
          </a:p>
        </p:txBody>
      </p:sp>
      <p:sp>
        <p:nvSpPr>
          <p:cNvPr id="89094" name="TextBox 6"/>
          <p:cNvSpPr txBox="1">
            <a:spLocks noChangeArrowheads="1"/>
          </p:cNvSpPr>
          <p:nvPr/>
        </p:nvSpPr>
        <p:spPr bwMode="auto">
          <a:xfrm>
            <a:off x="457200" y="1595438"/>
            <a:ext cx="807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b="1" dirty="0">
                <a:latin typeface="Calibri" pitchFamily="34" charset="0"/>
                <a:ea typeface="Calibri" pitchFamily="34" charset="0"/>
                <a:cs typeface="Calibri" pitchFamily="34" charset="0"/>
              </a:rPr>
              <a:t>H</a:t>
            </a:r>
            <a:r>
              <a:rPr lang="en-US" sz="1400" b="1" dirty="0">
                <a:latin typeface="Calibri" pitchFamily="34" charset="0"/>
                <a:ea typeface="Calibri" pitchFamily="34" charset="0"/>
                <a:cs typeface="Calibri" pitchFamily="34" charset="0"/>
              </a:rPr>
              <a:t>0</a:t>
            </a:r>
            <a:r>
              <a:rPr lang="en-US" b="1" dirty="0">
                <a:latin typeface="Calibri" pitchFamily="34" charset="0"/>
                <a:ea typeface="Calibri" pitchFamily="34" charset="0"/>
                <a:cs typeface="Calibri" pitchFamily="34" charset="0"/>
              </a:rPr>
              <a:t>: </a:t>
            </a:r>
            <a:r>
              <a:rPr lang="el-GR" b="1" dirty="0">
                <a:latin typeface="Calibri" pitchFamily="34" charset="0"/>
                <a:ea typeface="Calibri" pitchFamily="34" charset="0"/>
                <a:cs typeface="Calibri" pitchFamily="34" charset="0"/>
              </a:rPr>
              <a:t>μ</a:t>
            </a:r>
            <a:r>
              <a:rPr lang="en-US" b="1" dirty="0">
                <a:latin typeface="Calibri" pitchFamily="34" charset="0"/>
                <a:ea typeface="Calibri" pitchFamily="34" charset="0"/>
                <a:cs typeface="Calibri" pitchFamily="34" charset="0"/>
              </a:rPr>
              <a:t> = </a:t>
            </a:r>
            <a:r>
              <a:rPr lang="el-GR" b="1" dirty="0">
                <a:latin typeface="Calibri" pitchFamily="34" charset="0"/>
                <a:ea typeface="Calibri" pitchFamily="34" charset="0"/>
                <a:cs typeface="Calibri" pitchFamily="34" charset="0"/>
              </a:rPr>
              <a:t>μ</a:t>
            </a:r>
            <a:r>
              <a:rPr lang="en-US" sz="1400" b="1" dirty="0">
                <a:latin typeface="Calibri" pitchFamily="34" charset="0"/>
                <a:ea typeface="Calibri" pitchFamily="34" charset="0"/>
                <a:cs typeface="Calibri" pitchFamily="34" charset="0"/>
              </a:rPr>
              <a:t>0</a:t>
            </a:r>
            <a:r>
              <a:rPr lang="en-US" b="1" dirty="0">
                <a:latin typeface="Calibri" pitchFamily="34" charset="0"/>
                <a:ea typeface="Calibri" pitchFamily="34" charset="0"/>
                <a:cs typeface="Calibri" pitchFamily="34" charset="0"/>
              </a:rPr>
              <a:t> = 100; H</a:t>
            </a:r>
            <a:r>
              <a:rPr lang="en-US" sz="1400" b="1" dirty="0">
                <a:latin typeface="Calibri" pitchFamily="34" charset="0"/>
                <a:ea typeface="Calibri" pitchFamily="34" charset="0"/>
                <a:cs typeface="Calibri" pitchFamily="34" charset="0"/>
              </a:rPr>
              <a:t>a</a:t>
            </a:r>
            <a:r>
              <a:rPr lang="en-US" b="1" dirty="0">
                <a:latin typeface="Calibri" pitchFamily="34" charset="0"/>
                <a:ea typeface="Calibri" pitchFamily="34" charset="0"/>
                <a:cs typeface="Calibri" pitchFamily="34" charset="0"/>
              </a:rPr>
              <a:t>: </a:t>
            </a:r>
            <a:r>
              <a:rPr lang="el-GR" b="1" dirty="0">
                <a:latin typeface="Calibri" pitchFamily="34" charset="0"/>
                <a:ea typeface="Calibri" pitchFamily="34" charset="0"/>
                <a:cs typeface="Calibri" pitchFamily="34" charset="0"/>
              </a:rPr>
              <a:t>μ</a:t>
            </a:r>
            <a:r>
              <a:rPr lang="en-US" b="1" dirty="0">
                <a:latin typeface="Calibri" pitchFamily="34" charset="0"/>
                <a:ea typeface="Calibri" pitchFamily="34" charset="0"/>
                <a:cs typeface="Calibri" pitchFamily="34" charset="0"/>
              </a:rPr>
              <a:t> &gt; 100</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0"/>
            <a:ext cx="8839200" cy="5105400"/>
          </a:xfrm>
        </p:spPr>
        <p:txBody>
          <a:bodyPr/>
          <a:lstStyle/>
          <a:p>
            <a:pPr algn="l">
              <a:defRPr/>
            </a:pPr>
            <a:r>
              <a:rPr lang="en-US" sz="2400" dirty="0">
                <a:latin typeface="Calibri" pitchFamily="34" charset="0"/>
                <a:cs typeface="Calibri" pitchFamily="34" charset="0"/>
              </a:rPr>
              <a:t>Discussion of “The Statistical versus Clinical Significance Debate” by Sandra </a:t>
            </a:r>
            <a:r>
              <a:rPr lang="en-US" sz="2400" dirty="0" err="1">
                <a:latin typeface="Calibri" pitchFamily="34" charset="0"/>
                <a:cs typeface="Calibri" pitchFamily="34" charset="0"/>
              </a:rPr>
              <a:t>LeFort</a:t>
            </a:r>
            <a:r>
              <a:rPr lang="en-US" sz="2400" dirty="0">
                <a:latin typeface="Calibri" pitchFamily="34" charset="0"/>
                <a:cs typeface="Calibri" pitchFamily="34" charset="0"/>
              </a:rPr>
              <a:t> (1993)</a:t>
            </a:r>
            <a:br>
              <a:rPr lang="en-US" sz="2400" dirty="0">
                <a:latin typeface="Calibri" pitchFamily="34" charset="0"/>
                <a:cs typeface="Calibri" pitchFamily="34" charset="0"/>
              </a:rPr>
            </a:br>
            <a:br>
              <a:rPr lang="en-US" sz="2400" dirty="0">
                <a:latin typeface="Calibri" pitchFamily="34" charset="0"/>
                <a:cs typeface="Calibri" pitchFamily="34" charset="0"/>
              </a:rPr>
            </a:br>
            <a:r>
              <a:rPr lang="en-US" sz="2400" b="1" u="sng" dirty="0">
                <a:latin typeface="Calibri" pitchFamily="34" charset="0"/>
                <a:cs typeface="Calibri" pitchFamily="34" charset="0"/>
              </a:rPr>
              <a:t>Summary</a:t>
            </a:r>
            <a:r>
              <a:rPr lang="en-US" sz="2400" dirty="0">
                <a:latin typeface="Calibri" pitchFamily="34" charset="0"/>
                <a:cs typeface="Calibri" pitchFamily="34" charset="0"/>
              </a:rPr>
              <a:t>: “Statistical approaches … are tools to be used intelligently, interpreted in light of the researcher’s knowledge and experience to provide further evidence for a position”</a:t>
            </a:r>
            <a:br>
              <a:rPr lang="en-US" sz="2400" dirty="0">
                <a:latin typeface="Calibri" pitchFamily="34" charset="0"/>
                <a:cs typeface="Calibri" pitchFamily="34" charset="0"/>
              </a:rPr>
            </a:br>
            <a:br>
              <a:rPr lang="en-US" sz="2400" dirty="0">
                <a:latin typeface="Calibri" pitchFamily="34" charset="0"/>
                <a:cs typeface="Calibri" pitchFamily="34" charset="0"/>
              </a:rPr>
            </a:br>
            <a:r>
              <a:rPr lang="en-US" sz="2400" dirty="0">
                <a:latin typeface="Calibri" pitchFamily="34" charset="0"/>
                <a:cs typeface="Calibri" pitchFamily="34" charset="0"/>
              </a:rPr>
              <a:t>Also check out </a:t>
            </a:r>
            <a:r>
              <a:rPr lang="en-US" sz="2400" dirty="0">
                <a:solidFill>
                  <a:schemeClr val="accent2">
                    <a:lumMod val="60000"/>
                    <a:lumOff val="40000"/>
                  </a:schemeClr>
                </a:solidFill>
                <a:latin typeface="Calibri" pitchFamily="34" charset="0"/>
                <a:cs typeface="Calibri" pitchFamily="34" charset="0"/>
              </a:rPr>
              <a:t>http://xkcd.com/882/ </a:t>
            </a:r>
            <a:endParaRPr lang="en-US" sz="2400" dirty="0">
              <a:solidFill>
                <a:schemeClr val="tx1"/>
              </a:solidFill>
              <a:latin typeface="Calibri" pitchFamily="34" charset="0"/>
              <a:cs typeface="Calibri" pitchFamily="34" charset="0"/>
            </a:endParaRPr>
          </a:p>
        </p:txBody>
      </p:sp>
      <p:sp>
        <p:nvSpPr>
          <p:cNvPr id="90115" name="TextBox 2"/>
          <p:cNvSpPr txBox="1">
            <a:spLocks noChangeArrowheads="1"/>
          </p:cNvSpPr>
          <p:nvPr/>
        </p:nvSpPr>
        <p:spPr bwMode="auto">
          <a:xfrm>
            <a:off x="76200" y="695325"/>
            <a:ext cx="906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b="1" dirty="0">
                <a:solidFill>
                  <a:schemeClr val="bg1"/>
                </a:solidFill>
                <a:latin typeface="Calibri" pitchFamily="34" charset="0"/>
                <a:ea typeface="Calibri" pitchFamily="34" charset="0"/>
                <a:cs typeface="Calibri" pitchFamily="34" charset="0"/>
              </a:rPr>
              <a:t>Does Statistical Significance Imply Practical Significance?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TextBox 5"/>
              <p:cNvSpPr txBox="1">
                <a:spLocks noChangeArrowheads="1"/>
              </p:cNvSpPr>
              <p:nvPr/>
            </p:nvSpPr>
            <p:spPr bwMode="auto">
              <a:xfrm>
                <a:off x="228600" y="1600200"/>
                <a:ext cx="8534400"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rPr>
                  <a:t>Assume you were to repeat the random variable process (i.e., experiment) an infinite number of times and take the average of all the outcomes.  The average will be called the </a:t>
                </a:r>
                <a:r>
                  <a:rPr lang="en-US" b="1" i="1" dirty="0">
                    <a:latin typeface="Calibri" pitchFamily="34" charset="0"/>
                  </a:rPr>
                  <a:t>population mean</a:t>
                </a:r>
                <a:r>
                  <a:rPr lang="en-US" dirty="0">
                    <a:latin typeface="Calibri" pitchFamily="34" charset="0"/>
                  </a:rPr>
                  <a:t>, or the </a:t>
                </a:r>
                <a:r>
                  <a:rPr lang="en-US" b="1" i="1" dirty="0">
                    <a:latin typeface="Calibri" pitchFamily="34" charset="0"/>
                  </a:rPr>
                  <a:t>expected value</a:t>
                </a:r>
                <a:r>
                  <a:rPr lang="en-US" i="1" dirty="0">
                    <a:latin typeface="Calibri" pitchFamily="34" charset="0"/>
                  </a:rPr>
                  <a:t>.</a:t>
                </a:r>
              </a:p>
              <a:p>
                <a:pPr eaLnBrk="1" hangingPunct="1"/>
                <a:endParaRPr lang="en-US" b="1" i="1" dirty="0">
                  <a:latin typeface="Calibri" pitchFamily="34" charset="0"/>
                </a:endParaRPr>
              </a:p>
              <a:p>
                <a:pPr eaLnBrk="1" hangingPunct="1"/>
                <a:r>
                  <a:rPr lang="en-US" dirty="0">
                    <a:latin typeface="Calibri" pitchFamily="34" charset="0"/>
                  </a:rPr>
                  <a:t>If X is a discrete </a:t>
                </a:r>
                <a:r>
                  <a:rPr lang="en-US" dirty="0" err="1">
                    <a:latin typeface="Calibri" pitchFamily="34" charset="0"/>
                  </a:rPr>
                  <a:t>r.v</a:t>
                </a:r>
                <a:r>
                  <a:rPr lang="en-US" dirty="0">
                    <a:latin typeface="Calibri" pitchFamily="34" charset="0"/>
                  </a:rPr>
                  <a:t>. with possible values in sample space </a:t>
                </a:r>
                <a:r>
                  <a:rPr lang="en-US" dirty="0"/>
                  <a:t>Ω</a:t>
                </a:r>
                <a:r>
                  <a:rPr lang="en-US" dirty="0">
                    <a:latin typeface="Calibri" pitchFamily="34" charset="0"/>
                  </a:rPr>
                  <a:t> then the expected value of X, denoted by E(X) or </a:t>
                </a:r>
                <a14:m>
                  <m:oMath xmlns:m="http://schemas.openxmlformats.org/officeDocument/2006/math">
                    <m:sSub>
                      <m:sSubPr>
                        <m:ctrlPr>
                          <a:rPr lang="en-US" i="1" smtClean="0">
                            <a:latin typeface="Cambria Math" panose="02040503050406030204" pitchFamily="18" charset="0"/>
                          </a:rPr>
                        </m:ctrlPr>
                      </m:sSubPr>
                      <m:e>
                        <m:r>
                          <m:rPr>
                            <m:sty m:val="p"/>
                          </m:rPr>
                          <a:rPr lang="el-GR" i="0" smtClean="0">
                            <a:latin typeface="Cambria Math" panose="02040503050406030204" pitchFamily="18" charset="0"/>
                          </a:rPr>
                          <m:t>μ</m:t>
                        </m:r>
                      </m:e>
                      <m:sub>
                        <m:r>
                          <a:rPr lang="en-US" b="0" i="1" smtClean="0">
                            <a:latin typeface="Cambria Math" panose="02040503050406030204" pitchFamily="18" charset="0"/>
                          </a:rPr>
                          <m:t>𝑋</m:t>
                        </m:r>
                      </m:sub>
                    </m:sSub>
                  </m:oMath>
                </a14:m>
                <a:r>
                  <a:rPr lang="en-US" dirty="0">
                    <a:latin typeface="Calibri" pitchFamily="34" charset="0"/>
                  </a:rPr>
                  <a:t>, is calculated as:</a:t>
                </a:r>
              </a:p>
              <a:p>
                <a:pPr eaLnBrk="1" hangingPunct="1"/>
                <a:endParaRPr lang="en-US" dirty="0">
                  <a:latin typeface="Calibri" pitchFamily="34" charset="0"/>
                </a:endParaRPr>
              </a:p>
              <a:p>
                <a:pPr eaLnBrk="1" hangingPunct="1"/>
                <a:endParaRPr lang="en-US" dirty="0">
                  <a:latin typeface="Calibri" pitchFamily="34" charset="0"/>
                </a:endParaRPr>
              </a:p>
              <a:p>
                <a:pPr eaLnBrk="1" hangingPunct="1"/>
                <a:endParaRPr lang="en-US" dirty="0">
                  <a:latin typeface="Calibri" pitchFamily="34" charset="0"/>
                </a:endParaRPr>
              </a:p>
              <a:p>
                <a:pPr eaLnBrk="1" hangingPunct="1"/>
                <a:r>
                  <a:rPr lang="en-US" dirty="0">
                    <a:latin typeface="Calibri" pitchFamily="34" charset="0"/>
                  </a:rPr>
                  <a:t>In English, the expected value is the weighted sum of the outcomes </a:t>
                </a:r>
                <a:r>
                  <a:rPr lang="en-US" i="1" dirty="0">
                    <a:latin typeface="Calibri" pitchFamily="34" charset="0"/>
                  </a:rPr>
                  <a:t>x</a:t>
                </a:r>
                <a:r>
                  <a:rPr lang="en-US" dirty="0">
                    <a:latin typeface="Calibri" pitchFamily="34" charset="0"/>
                  </a:rPr>
                  <a:t> using the probabilities </a:t>
                </a:r>
                <a:r>
                  <a:rPr lang="en-US" i="1" dirty="0">
                    <a:latin typeface="Calibri" pitchFamily="34" charset="0"/>
                  </a:rPr>
                  <a:t>p(x)</a:t>
                </a:r>
                <a:r>
                  <a:rPr lang="en-US" dirty="0">
                    <a:latin typeface="Calibri" pitchFamily="34" charset="0"/>
                  </a:rPr>
                  <a:t> as weights. </a:t>
                </a:r>
              </a:p>
            </p:txBody>
          </p:sp>
        </mc:Choice>
        <mc:Fallback xmlns="">
          <p:sp>
            <p:nvSpPr>
              <p:cNvPr id="11266" name="TextBox 5"/>
              <p:cNvSpPr txBox="1">
                <a:spLocks noRot="1" noChangeAspect="1" noMove="1" noResize="1" noEditPoints="1" noAdjustHandles="1" noChangeArrowheads="1" noChangeShapeType="1" noTextEdit="1"/>
              </p:cNvSpPr>
              <p:nvPr/>
            </p:nvSpPr>
            <p:spPr bwMode="auto">
              <a:xfrm>
                <a:off x="228600" y="1600200"/>
                <a:ext cx="8534400" cy="4524315"/>
              </a:xfrm>
              <a:prstGeom prst="rect">
                <a:avLst/>
              </a:prstGeom>
              <a:blipFill rotWithShape="0">
                <a:blip r:embed="rId3"/>
                <a:stretch>
                  <a:fillRect l="-1143" t="-1078" r="-1429" b="-20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1267"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1268" name="Rectangle 8"/>
          <p:cNvSpPr>
            <a:spLocks noChangeArrowheads="1"/>
          </p:cNvSpPr>
          <p:nvPr/>
        </p:nvSpPr>
        <p:spPr bwMode="auto">
          <a:xfrm>
            <a:off x="0" y="857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11269" name="Rectangle 10"/>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1270"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9713" y="4421188"/>
            <a:ext cx="28956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11"/>
          <p:cNvSpPr>
            <a:spLocks noChangeArrowheads="1"/>
          </p:cNvSpPr>
          <p:nvPr/>
        </p:nvSpPr>
        <p:spPr bwMode="auto">
          <a:xfrm>
            <a:off x="0" y="857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13" name="Title 1"/>
          <p:cNvSpPr txBox="1">
            <a:spLocks/>
          </p:cNvSpPr>
          <p:nvPr/>
        </p:nvSpPr>
        <p:spPr bwMode="auto">
          <a:xfrm>
            <a:off x="304800" y="609600"/>
            <a:ext cx="8001000" cy="685800"/>
          </a:xfrm>
          <a:prstGeom prst="rect">
            <a:avLst/>
          </a:prstGeom>
          <a:noFill/>
          <a:ln w="9525">
            <a:noFill/>
            <a:miter lim="800000"/>
            <a:headEnd/>
            <a:tailEnd/>
          </a:ln>
        </p:spPr>
        <p:txBody>
          <a:bodyPr anchor="ctr"/>
          <a:lstStyle/>
          <a:p>
            <a:pPr eaLnBrk="0" hangingPunct="0">
              <a:defRPr/>
            </a:pPr>
            <a:r>
              <a:rPr lang="en-US" sz="3200" b="1" kern="0" dirty="0">
                <a:solidFill>
                  <a:schemeClr val="bg1"/>
                </a:solidFill>
                <a:latin typeface="Calibri" pitchFamily="34" charset="0"/>
                <a:ea typeface="+mj-ea"/>
                <a:cs typeface="Calibri" pitchFamily="34" charset="0"/>
              </a:rPr>
              <a:t>Expected Values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00175"/>
            <a:ext cx="3810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bwMode="auto">
          <a:xfrm>
            <a:off x="152400" y="609600"/>
            <a:ext cx="8001000" cy="685800"/>
          </a:xfrm>
          <a:prstGeom prst="rect">
            <a:avLst/>
          </a:prstGeom>
          <a:noFill/>
          <a:ln w="9525">
            <a:noFill/>
            <a:miter lim="800000"/>
            <a:headEnd/>
            <a:tailEnd/>
          </a:ln>
        </p:spPr>
        <p:txBody>
          <a:bodyPr anchor="ctr"/>
          <a:lstStyle/>
          <a:p>
            <a:pPr eaLnBrk="0" hangingPunct="0">
              <a:defRPr/>
            </a:pPr>
            <a:r>
              <a:rPr lang="en-US" sz="3200" b="1" kern="0" dirty="0">
                <a:solidFill>
                  <a:schemeClr val="bg1"/>
                </a:solidFill>
                <a:latin typeface="Calibri" pitchFamily="34" charset="0"/>
                <a:ea typeface="+mj-ea"/>
                <a:cs typeface="Calibri" pitchFamily="34" charset="0"/>
              </a:rPr>
              <a:t>Expected Value of a Bernoulli </a:t>
            </a:r>
            <a:r>
              <a:rPr lang="en-US" sz="3200" b="1" kern="0" dirty="0" err="1">
                <a:solidFill>
                  <a:schemeClr val="bg1"/>
                </a:solidFill>
                <a:latin typeface="Calibri" pitchFamily="34" charset="0"/>
                <a:ea typeface="+mj-ea"/>
                <a:cs typeface="Calibri" pitchFamily="34" charset="0"/>
              </a:rPr>
              <a:t>rv</a:t>
            </a:r>
            <a:endParaRPr lang="en-US" sz="3200" b="1" kern="0" dirty="0">
              <a:solidFill>
                <a:schemeClr val="bg1"/>
              </a:solidFill>
              <a:latin typeface="Calibri" pitchFamily="34" charset="0"/>
              <a:ea typeface="+mj-ea"/>
              <a:cs typeface="Calibri" pitchFamily="34" charset="0"/>
            </a:endParaRPr>
          </a:p>
        </p:txBody>
      </p:sp>
      <p:sp>
        <p:nvSpPr>
          <p:cNvPr id="1229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2293"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3048000"/>
            <a:ext cx="766921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6"/>
          <p:cNvSpPr txBox="1">
            <a:spLocks noChangeArrowheads="1"/>
          </p:cNvSpPr>
          <p:nvPr/>
        </p:nvSpPr>
        <p:spPr bwMode="auto">
          <a:xfrm>
            <a:off x="0" y="3962400"/>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Q: What is the expected value of the </a:t>
            </a:r>
            <a:r>
              <a:rPr lang="en-US" sz="2000" dirty="0" err="1">
                <a:latin typeface="Calibri" pitchFamily="34" charset="0"/>
              </a:rPr>
              <a:t>rv</a:t>
            </a:r>
            <a:r>
              <a:rPr lang="en-US" sz="2000" dirty="0">
                <a:latin typeface="Calibri" pitchFamily="34" charset="0"/>
              </a:rPr>
              <a:t> X in our desktop/ laptop example?</a:t>
            </a:r>
          </a:p>
          <a:p>
            <a:pPr eaLnBrk="1" hangingPunct="1"/>
            <a:endParaRPr lang="en-US" sz="2000" dirty="0">
              <a:latin typeface="Calibri" pitchFamily="34" charset="0"/>
            </a:endParaRPr>
          </a:p>
          <a:p>
            <a:pPr eaLnBrk="1" hangingPunct="1"/>
            <a:r>
              <a:rPr lang="en-US" sz="2000" dirty="0">
                <a:latin typeface="Calibri" pitchFamily="34" charset="0"/>
              </a:rPr>
              <a:t>A: Here, α is 0.2, so E(X) </a:t>
            </a:r>
            <a:r>
              <a:rPr lang="en-US" sz="2000" i="1" dirty="0">
                <a:latin typeface="Calibri" pitchFamily="34" charset="0"/>
              </a:rPr>
              <a:t>= µ</a:t>
            </a:r>
            <a:r>
              <a:rPr lang="en-US" sz="1200" i="1" dirty="0">
                <a:latin typeface="Calibri" pitchFamily="34" charset="0"/>
              </a:rPr>
              <a:t>x</a:t>
            </a:r>
            <a:r>
              <a:rPr lang="en-US" sz="2000" i="1" dirty="0">
                <a:latin typeface="Calibri" pitchFamily="34" charset="0"/>
              </a:rPr>
              <a:t> </a:t>
            </a:r>
            <a:r>
              <a:rPr lang="en-US" sz="2000" dirty="0">
                <a:latin typeface="Calibri" pitchFamily="34" charset="0"/>
              </a:rPr>
              <a:t>= 0.2.</a:t>
            </a:r>
          </a:p>
          <a:p>
            <a:pPr eaLnBrk="1" hangingPunct="1"/>
            <a:r>
              <a:rPr lang="en-US" sz="2000" dirty="0">
                <a:latin typeface="Calibri" pitchFamily="34" charset="0"/>
              </a:rPr>
              <a:t>E(X) is the </a:t>
            </a:r>
            <a:r>
              <a:rPr lang="en-US" sz="2000" i="1" dirty="0">
                <a:latin typeface="Calibri" pitchFamily="34" charset="0"/>
              </a:rPr>
              <a:t>population average</a:t>
            </a:r>
            <a:r>
              <a:rPr lang="en-US" sz="2000" dirty="0">
                <a:latin typeface="Calibri" pitchFamily="34" charset="0"/>
              </a:rPr>
              <a:t>, or the mean of X in the population, or the </a:t>
            </a:r>
            <a:r>
              <a:rPr lang="en-US" sz="2000" i="1" dirty="0">
                <a:latin typeface="Calibri" pitchFamily="34" charset="0"/>
              </a:rPr>
              <a:t>expected value</a:t>
            </a:r>
            <a:r>
              <a:rPr lang="en-US" sz="2000" dirty="0">
                <a:latin typeface="Calibri" pitchFamily="34" charset="0"/>
              </a:rPr>
              <a:t> of X.</a:t>
            </a:r>
          </a:p>
          <a:p>
            <a:pPr eaLnBrk="1" hangingPunct="1"/>
            <a:endParaRPr lang="en-US" sz="2000" dirty="0">
              <a:latin typeface="Calibri" pitchFamily="34" charset="0"/>
            </a:endParaRPr>
          </a:p>
          <a:p>
            <a:pPr eaLnBrk="1" hangingPunct="1"/>
            <a:r>
              <a:rPr lang="en-US" sz="2000" dirty="0">
                <a:latin typeface="Calibri" pitchFamily="34" charset="0"/>
              </a:rPr>
              <a:t>You can also think about this using the definition on the previous slide. Expected value: repeat the experiment an infinite # of times and average all outcomes. Here, in 80% of the cases, you will get X=0. In 20% of the cases, you will get X=1. So, 0.8*0 +0.2*1 = 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609600"/>
            <a:ext cx="8153400" cy="685800"/>
          </a:xfrm>
        </p:spPr>
        <p:txBody>
          <a:bodyPr/>
          <a:lstStyle/>
          <a:p>
            <a:pPr algn="l"/>
            <a:r>
              <a:rPr lang="en-US" sz="3200" b="1" dirty="0">
                <a:solidFill>
                  <a:schemeClr val="bg1"/>
                </a:solidFill>
                <a:latin typeface="Calibri" pitchFamily="34" charset="0"/>
              </a:rPr>
              <a:t>More on Expected Value</a:t>
            </a:r>
          </a:p>
        </p:txBody>
      </p:sp>
      <p:sp>
        <p:nvSpPr>
          <p:cNvPr id="13315" name="Rectangle 3"/>
          <p:cNvSpPr>
            <a:spLocks noGrp="1" noChangeArrowheads="1"/>
          </p:cNvSpPr>
          <p:nvPr>
            <p:ph type="body" idx="1"/>
          </p:nvPr>
        </p:nvSpPr>
        <p:spPr>
          <a:xfrm>
            <a:off x="228600" y="1447800"/>
            <a:ext cx="8915400" cy="2743200"/>
          </a:xfrm>
        </p:spPr>
        <p:txBody>
          <a:bodyPr/>
          <a:lstStyle/>
          <a:p>
            <a:pPr>
              <a:lnSpc>
                <a:spcPct val="90000"/>
              </a:lnSpc>
              <a:buFontTx/>
              <a:buNone/>
            </a:pPr>
            <a:r>
              <a:rPr lang="en-US" sz="2800">
                <a:latin typeface="Calibri" pitchFamily="34" charset="0"/>
              </a:rPr>
              <a:t>The expected value is where you would place the fulcrum to</a:t>
            </a:r>
          </a:p>
          <a:p>
            <a:pPr>
              <a:lnSpc>
                <a:spcPct val="90000"/>
              </a:lnSpc>
              <a:buFontTx/>
              <a:buNone/>
            </a:pPr>
            <a:r>
              <a:rPr lang="en-US" sz="2800">
                <a:latin typeface="Calibri" pitchFamily="34" charset="0"/>
              </a:rPr>
              <a:t>‘balance’ the axis. For both the distributions below, E(X) = </a:t>
            </a:r>
            <a:r>
              <a:rPr lang="en-US" sz="2800" i="1">
                <a:latin typeface="Calibri" pitchFamily="34" charset="0"/>
              </a:rPr>
              <a:t>µ</a:t>
            </a:r>
            <a:r>
              <a:rPr lang="en-US" sz="2400" i="1">
                <a:latin typeface="Calibri" pitchFamily="34" charset="0"/>
              </a:rPr>
              <a:t> </a:t>
            </a:r>
          </a:p>
          <a:p>
            <a:pPr>
              <a:lnSpc>
                <a:spcPct val="90000"/>
              </a:lnSpc>
              <a:buFontTx/>
              <a:buNone/>
            </a:pPr>
            <a:r>
              <a:rPr lang="en-US" sz="2800">
                <a:latin typeface="Calibri" pitchFamily="34" charset="0"/>
              </a:rPr>
              <a:t>= 4. However, the second distribution has greater variability</a:t>
            </a:r>
          </a:p>
          <a:p>
            <a:pPr>
              <a:lnSpc>
                <a:spcPct val="90000"/>
              </a:lnSpc>
              <a:buFontTx/>
              <a:buNone/>
            </a:pPr>
            <a:r>
              <a:rPr lang="en-US" sz="2800">
                <a:latin typeface="Calibri" pitchFamily="34" charset="0"/>
              </a:rPr>
              <a:t>or dispersion than the first. We will use the variance of X to</a:t>
            </a:r>
          </a:p>
          <a:p>
            <a:pPr>
              <a:lnSpc>
                <a:spcPct val="90000"/>
              </a:lnSpc>
              <a:buFontTx/>
              <a:buNone/>
            </a:pPr>
            <a:r>
              <a:rPr lang="en-US" sz="2800">
                <a:latin typeface="Calibri" pitchFamily="34" charset="0"/>
              </a:rPr>
              <a:t>assess the amount of variability in the distribution of X, just </a:t>
            </a:r>
          </a:p>
          <a:p>
            <a:pPr>
              <a:lnSpc>
                <a:spcPct val="90000"/>
              </a:lnSpc>
              <a:buFontTx/>
              <a:buNone/>
            </a:pPr>
            <a:r>
              <a:rPr lang="en-US" sz="2800">
                <a:latin typeface="Calibri" pitchFamily="34" charset="0"/>
              </a:rPr>
              <a:t>as we used s</a:t>
            </a:r>
            <a:r>
              <a:rPr lang="en-US" sz="2800" baseline="30000">
                <a:latin typeface="Calibri" pitchFamily="34" charset="0"/>
              </a:rPr>
              <a:t>2</a:t>
            </a:r>
            <a:r>
              <a:rPr lang="en-US" sz="2800">
                <a:latin typeface="Calibri" pitchFamily="34" charset="0"/>
              </a:rPr>
              <a:t> to measure variability in a sample.</a:t>
            </a: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35475"/>
            <a:ext cx="914400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18"/>
            <a:ext cx="9220200" cy="6580788"/>
          </a:xfrm>
          <a:prstGeom prst="rect">
            <a:avLst/>
          </a:prstGeom>
        </p:spPr>
      </p:pic>
    </p:spTree>
    <p:extLst>
      <p:ext uri="{BB962C8B-B14F-4D97-AF65-F5344CB8AC3E}">
        <p14:creationId xmlns:p14="http://schemas.microsoft.com/office/powerpoint/2010/main" val="207735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63050"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ChangeArrowheads="1"/>
          </p:cNvSpPr>
          <p:nvPr/>
        </p:nvSpPr>
        <p:spPr bwMode="auto">
          <a:xfrm>
            <a:off x="0" y="2528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5363" name="Rectangle 3"/>
          <p:cNvSpPr>
            <a:spLocks noGrp="1" noChangeArrowheads="1"/>
          </p:cNvSpPr>
          <p:nvPr>
            <p:ph type="body" idx="1"/>
          </p:nvPr>
        </p:nvSpPr>
        <p:spPr>
          <a:xfrm>
            <a:off x="0" y="1295400"/>
            <a:ext cx="9144000" cy="5334000"/>
          </a:xfrm>
        </p:spPr>
        <p:txBody>
          <a:bodyPr/>
          <a:lstStyle/>
          <a:p>
            <a:r>
              <a:rPr lang="en-US" sz="2800" dirty="0">
                <a:latin typeface="Calibri" pitchFamily="34" charset="0"/>
              </a:rPr>
              <a:t>Recall that for a Bernoulli </a:t>
            </a:r>
            <a:r>
              <a:rPr lang="en-US" sz="2800" dirty="0" err="1">
                <a:latin typeface="Calibri" pitchFamily="34" charset="0"/>
              </a:rPr>
              <a:t>rv</a:t>
            </a:r>
            <a:r>
              <a:rPr lang="en-US" sz="2800" dirty="0">
                <a:latin typeface="Calibri" pitchFamily="34" charset="0"/>
              </a:rPr>
              <a:t>, the mean is simply α</a:t>
            </a:r>
          </a:p>
          <a:p>
            <a:endParaRPr lang="en-US" sz="2800" dirty="0">
              <a:latin typeface="Calibri" pitchFamily="34" charset="0"/>
            </a:endParaRPr>
          </a:p>
          <a:p>
            <a:endParaRPr lang="en-US" sz="2800" dirty="0">
              <a:latin typeface="Calibri" pitchFamily="34" charset="0"/>
            </a:endParaRPr>
          </a:p>
          <a:p>
            <a:endParaRPr lang="en-US" sz="2800" dirty="0">
              <a:latin typeface="Calibri" pitchFamily="34" charset="0"/>
            </a:endParaRPr>
          </a:p>
          <a:p>
            <a:r>
              <a:rPr lang="en-US" sz="2800" dirty="0">
                <a:latin typeface="Calibri" pitchFamily="34" charset="0"/>
              </a:rPr>
              <a:t>The variance V(X) of a Bernoulli </a:t>
            </a:r>
            <a:r>
              <a:rPr lang="en-US" sz="2800" dirty="0" err="1">
                <a:latin typeface="Calibri" pitchFamily="34" charset="0"/>
              </a:rPr>
              <a:t>rv</a:t>
            </a:r>
            <a:r>
              <a:rPr lang="en-US" sz="2800" dirty="0">
                <a:latin typeface="Calibri" pitchFamily="34" charset="0"/>
              </a:rPr>
              <a:t> is α (1 – α)</a:t>
            </a:r>
          </a:p>
          <a:p>
            <a:r>
              <a:rPr lang="en-US" sz="2800" dirty="0">
                <a:latin typeface="Calibri" pitchFamily="34" charset="0"/>
              </a:rPr>
              <a:t>In the laptop/desktop example, where α is 0.2, the variance is 0.2*(1-0.2) = 0.2*0.8 = 0.16</a:t>
            </a:r>
          </a:p>
        </p:txBody>
      </p:sp>
      <p:sp>
        <p:nvSpPr>
          <p:cNvPr id="15364" name="Rectangle 5"/>
          <p:cNvSpPr>
            <a:spLocks noGrp="1" noChangeArrowheads="1"/>
          </p:cNvSpPr>
          <p:nvPr>
            <p:ph type="title"/>
          </p:nvPr>
        </p:nvSpPr>
        <p:spPr>
          <a:xfrm>
            <a:off x="304800" y="609600"/>
            <a:ext cx="8153400" cy="685800"/>
          </a:xfrm>
          <a:noFill/>
        </p:spPr>
        <p:txBody>
          <a:bodyPr/>
          <a:lstStyle/>
          <a:p>
            <a:pPr algn="l"/>
            <a:r>
              <a:rPr lang="en-US" sz="3200" b="1" dirty="0">
                <a:solidFill>
                  <a:schemeClr val="bg1"/>
                </a:solidFill>
                <a:latin typeface="Calibri" pitchFamily="34" charset="0"/>
              </a:rPr>
              <a:t>Variance of a Bernoulli RV</a:t>
            </a: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0"/>
            <a:ext cx="3810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2413"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8"/>
          <p:cNvSpPr txBox="1">
            <a:spLocks noChangeArrowheads="1"/>
          </p:cNvSpPr>
          <p:nvPr/>
        </p:nvSpPr>
        <p:spPr bwMode="auto">
          <a:xfrm>
            <a:off x="381000" y="12954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a:latin typeface="Calibri" pitchFamily="34" charset="0"/>
            </a:endParaRPr>
          </a:p>
        </p:txBody>
      </p:sp>
      <p:sp>
        <p:nvSpPr>
          <p:cNvPr id="16388" name="Text Box 9"/>
          <p:cNvSpPr txBox="1">
            <a:spLocks noChangeArrowheads="1"/>
          </p:cNvSpPr>
          <p:nvPr/>
        </p:nvSpPr>
        <p:spPr bwMode="auto">
          <a:xfrm>
            <a:off x="304800" y="1371600"/>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dirty="0">
                <a:latin typeface="Calibri" pitchFamily="34" charset="0"/>
              </a:rPr>
              <a:t>The Bernoulli distribution was derived by starting with an experiment consisting of trials or draws. There is no simple experiment on which the Poisson distribution is based.</a:t>
            </a:r>
          </a:p>
        </p:txBody>
      </p:sp>
      <p:sp>
        <p:nvSpPr>
          <p:cNvPr id="16389" name="Text Box 11"/>
          <p:cNvSpPr txBox="1">
            <a:spLocks noChangeArrowheads="1"/>
          </p:cNvSpPr>
          <p:nvPr/>
        </p:nvSpPr>
        <p:spPr bwMode="auto">
          <a:xfrm>
            <a:off x="304800" y="4953000"/>
            <a:ext cx="845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dirty="0">
                <a:latin typeface="Calibri" pitchFamily="34" charset="0"/>
              </a:rPr>
              <a:t>The value of λ is often a rate per unit time or rate per unit area. </a:t>
            </a:r>
          </a:p>
          <a:p>
            <a:pPr eaLnBrk="1" hangingPunct="1">
              <a:spcBef>
                <a:spcPct val="50000"/>
              </a:spcBef>
            </a:pPr>
            <a:r>
              <a:rPr lang="en-US" dirty="0">
                <a:latin typeface="Calibri" pitchFamily="34" charset="0"/>
              </a:rPr>
              <a:t>You will see the Poisson Distribution when you do point pattern analysis.</a:t>
            </a:r>
          </a:p>
        </p:txBody>
      </p:sp>
      <p:sp>
        <p:nvSpPr>
          <p:cNvPr id="2" name="TextBox 1"/>
          <p:cNvSpPr txBox="1"/>
          <p:nvPr/>
        </p:nvSpPr>
        <p:spPr>
          <a:xfrm>
            <a:off x="4419600" y="4405699"/>
            <a:ext cx="4343400" cy="276999"/>
          </a:xfrm>
          <a:prstGeom prst="rect">
            <a:avLst/>
          </a:prstGeom>
          <a:noFill/>
        </p:spPr>
        <p:txBody>
          <a:bodyPr wrap="square" rtlCol="0">
            <a:spAutoFit/>
          </a:bodyPr>
          <a:lstStyle/>
          <a:p>
            <a:r>
              <a:rPr lang="en-US" sz="1200" b="1" dirty="0">
                <a:latin typeface="Calibri" panose="020F0502020204030204" pitchFamily="34" charset="0"/>
              </a:rPr>
              <a:t>(See </a:t>
            </a:r>
            <a:r>
              <a:rPr lang="en-US" sz="1200" b="1" dirty="0">
                <a:latin typeface="Calibri" panose="020F0502020204030204" pitchFamily="34" charset="0"/>
                <a:hlinkClick r:id="rId4"/>
              </a:rPr>
              <a:t>https://www.youtube.com/watch?v=65n_v92JZeE</a:t>
            </a:r>
            <a:r>
              <a:rPr lang="en-US" sz="1200" b="1" dirty="0">
                <a:latin typeface="Calibri" panose="020F0502020204030204" pitchFamily="34" charset="0"/>
              </a:rPr>
              <a:t> for proof)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304800" y="1371600"/>
            <a:ext cx="8458200" cy="5486400"/>
          </a:xfrm>
        </p:spPr>
        <p:txBody>
          <a:bodyPr/>
          <a:lstStyle/>
          <a:p>
            <a:r>
              <a:rPr lang="en-US" sz="2400" dirty="0">
                <a:latin typeface="Calibri" pitchFamily="34" charset="0"/>
              </a:rPr>
              <a:t>Let X denote the number of deer sighted by a Yellowstone park ranger on a given day. Suppose that X has a Poisson distribution with λ = 4.5. Since λ is the expected value of the Poisson </a:t>
            </a:r>
            <a:r>
              <a:rPr lang="en-US" sz="2400" dirty="0" err="1">
                <a:latin typeface="Calibri" pitchFamily="34" charset="0"/>
              </a:rPr>
              <a:t>rv</a:t>
            </a:r>
            <a:r>
              <a:rPr lang="en-US" sz="2400" dirty="0">
                <a:latin typeface="Calibri" pitchFamily="34" charset="0"/>
              </a:rPr>
              <a:t>, on average, the number of deer seen per day will be 4.5. What is the probability that on a randomly chosen day, the ranger will have seen exactly 5 deer when λ = 4.5?</a:t>
            </a:r>
          </a:p>
          <a:p>
            <a:r>
              <a:rPr lang="en-US" sz="2400" dirty="0">
                <a:latin typeface="Calibri" pitchFamily="34" charset="0"/>
              </a:rPr>
              <a:t>Answer:</a:t>
            </a:r>
          </a:p>
          <a:p>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This can be done in Excel. Enter: =POISSON(x, </a:t>
            </a:r>
            <a:r>
              <a:rPr lang="en-US" sz="2400" dirty="0" err="1">
                <a:latin typeface="Calibri" pitchFamily="34" charset="0"/>
              </a:rPr>
              <a:t>λ,FALSE</a:t>
            </a:r>
            <a:r>
              <a:rPr lang="en-US" sz="2400" dirty="0">
                <a:latin typeface="Calibri" pitchFamily="34" charset="0"/>
              </a:rPr>
              <a:t>)’</a:t>
            </a:r>
            <a:endParaRPr lang="en-US" sz="1800" dirty="0">
              <a:latin typeface="Calibri" pitchFamily="34" charset="0"/>
            </a:endParaRPr>
          </a:p>
          <a:p>
            <a:pPr lvl="1"/>
            <a:r>
              <a:rPr lang="en-US" sz="2000" dirty="0">
                <a:latin typeface="Calibri" pitchFamily="34" charset="0"/>
              </a:rPr>
              <a:t>Here: </a:t>
            </a:r>
            <a:r>
              <a:rPr lang="en-US" sz="2000" b="1" i="1" dirty="0">
                <a:solidFill>
                  <a:srgbClr val="FF0000"/>
                </a:solidFill>
                <a:latin typeface="Calibri" pitchFamily="34" charset="0"/>
              </a:rPr>
              <a:t>=POISSON(5,4.5,FALSE)</a:t>
            </a:r>
            <a:r>
              <a:rPr lang="en-US" sz="2000" dirty="0">
                <a:latin typeface="Calibri" pitchFamily="34" charset="0"/>
              </a:rPr>
              <a:t>		</a:t>
            </a:r>
            <a:r>
              <a:rPr lang="en-US" sz="2000" i="1" dirty="0">
                <a:solidFill>
                  <a:srgbClr val="CC3300"/>
                </a:solidFill>
                <a:latin typeface="Calibri" pitchFamily="34" charset="0"/>
              </a:rPr>
              <a:t>yields 0.1708</a:t>
            </a:r>
            <a:endParaRPr lang="en-US" sz="1600" i="1" dirty="0">
              <a:solidFill>
                <a:srgbClr val="CC3300"/>
              </a:solidFill>
              <a:latin typeface="Calibri" pitchFamily="34" charset="0"/>
            </a:endParaRPr>
          </a:p>
          <a:p>
            <a:r>
              <a:rPr lang="en-US" sz="2400" dirty="0">
                <a:latin typeface="Calibri" pitchFamily="34" charset="0"/>
              </a:rPr>
              <a:t>This can also be done in R. Enter: ‘</a:t>
            </a:r>
            <a:r>
              <a:rPr lang="en-US" sz="2400" dirty="0" err="1">
                <a:latin typeface="Calibri" pitchFamily="34" charset="0"/>
              </a:rPr>
              <a:t>dpois</a:t>
            </a:r>
            <a:r>
              <a:rPr lang="en-US" sz="2400" dirty="0">
                <a:latin typeface="Calibri" pitchFamily="34" charset="0"/>
              </a:rPr>
              <a:t>(x, λ)’</a:t>
            </a:r>
            <a:endParaRPr lang="en-US" sz="1800" dirty="0">
              <a:latin typeface="Calibri" pitchFamily="34" charset="0"/>
            </a:endParaRPr>
          </a:p>
          <a:p>
            <a:pPr lvl="1"/>
            <a:r>
              <a:rPr lang="en-US" sz="2000" dirty="0">
                <a:latin typeface="Calibri" pitchFamily="34" charset="0"/>
              </a:rPr>
              <a:t>Here: </a:t>
            </a:r>
            <a:r>
              <a:rPr lang="en-US" sz="2000" b="1" i="1" dirty="0" err="1">
                <a:solidFill>
                  <a:srgbClr val="FF0000"/>
                </a:solidFill>
                <a:latin typeface="Calibri" pitchFamily="34" charset="0"/>
              </a:rPr>
              <a:t>dpois</a:t>
            </a:r>
            <a:r>
              <a:rPr lang="en-US" sz="2000" b="1" i="1" dirty="0">
                <a:solidFill>
                  <a:srgbClr val="FF0000"/>
                </a:solidFill>
                <a:latin typeface="Calibri" pitchFamily="34" charset="0"/>
              </a:rPr>
              <a:t>(5,4.5)</a:t>
            </a:r>
            <a:r>
              <a:rPr lang="en-US" sz="2000" dirty="0">
                <a:latin typeface="Calibri" pitchFamily="34" charset="0"/>
              </a:rPr>
              <a:t>				</a:t>
            </a:r>
            <a:r>
              <a:rPr lang="en-US" sz="2000" i="1" dirty="0">
                <a:solidFill>
                  <a:srgbClr val="CC3300"/>
                </a:solidFill>
                <a:latin typeface="Calibri" pitchFamily="34" charset="0"/>
              </a:rPr>
              <a:t>yields 0.1708</a:t>
            </a:r>
            <a:endParaRPr lang="en-US" sz="1600" dirty="0">
              <a:solidFill>
                <a:srgbClr val="CC3300"/>
              </a:solidFill>
              <a:latin typeface="Calibri" pitchFamily="34" charset="0"/>
            </a:endParaRPr>
          </a:p>
          <a:p>
            <a:pPr lvl="1"/>
            <a:endParaRPr lang="en-US" sz="2000" i="1" dirty="0">
              <a:solidFill>
                <a:srgbClr val="CC3300"/>
              </a:solidFill>
              <a:latin typeface="Calibri" pitchFamily="34" charset="0"/>
            </a:endParaRPr>
          </a:p>
        </p:txBody>
      </p:sp>
      <p:sp>
        <p:nvSpPr>
          <p:cNvPr id="17411" name="Title 1"/>
          <p:cNvSpPr txBox="1">
            <a:spLocks/>
          </p:cNvSpPr>
          <p:nvPr/>
        </p:nvSpPr>
        <p:spPr bwMode="auto">
          <a:xfrm>
            <a:off x="304800" y="6096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3200" b="1" dirty="0">
                <a:solidFill>
                  <a:schemeClr val="bg1"/>
                </a:solidFill>
                <a:latin typeface="Calibri" pitchFamily="34" charset="0"/>
              </a:rPr>
              <a:t>Example</a:t>
            </a:r>
          </a:p>
        </p:txBody>
      </p:sp>
      <p:sp>
        <p:nvSpPr>
          <p:cNvPr id="1741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7413" name="Object 6"/>
          <p:cNvGraphicFramePr>
            <a:graphicFrameLocks noChangeAspect="1"/>
          </p:cNvGraphicFramePr>
          <p:nvPr/>
        </p:nvGraphicFramePr>
        <p:xfrm>
          <a:off x="1905000" y="4191000"/>
          <a:ext cx="3124200" cy="692150"/>
        </p:xfrm>
        <a:graphic>
          <a:graphicData uri="http://schemas.openxmlformats.org/presentationml/2006/ole">
            <mc:AlternateContent xmlns:mc="http://schemas.openxmlformats.org/markup-compatibility/2006">
              <mc:Choice xmlns:v="urn:schemas-microsoft-com:vml" Requires="v">
                <p:oleObj spid="_x0000_s1029" name="Equation" r:id="rId4" imgW="1930400" imgH="431800" progId="Equation.3">
                  <p:embed/>
                </p:oleObj>
              </mc:Choice>
              <mc:Fallback>
                <p:oleObj name="Equation" r:id="rId4" imgW="1930400" imgH="431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191000"/>
                        <a:ext cx="3124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609600"/>
            <a:ext cx="8077200" cy="762000"/>
          </a:xfrm>
        </p:spPr>
        <p:txBody>
          <a:bodyPr/>
          <a:lstStyle/>
          <a:p>
            <a:pPr algn="l"/>
            <a:r>
              <a:rPr lang="en-US" sz="3200" b="1" dirty="0">
                <a:solidFill>
                  <a:schemeClr val="bg1"/>
                </a:solidFill>
                <a:latin typeface="Calibri" pitchFamily="34" charset="0"/>
              </a:rPr>
              <a:t>Poisson Process - Example</a:t>
            </a:r>
          </a:p>
        </p:txBody>
      </p:sp>
      <p:sp>
        <p:nvSpPr>
          <p:cNvPr id="19459" name="Rectangle 3"/>
          <p:cNvSpPr>
            <a:spLocks noGrp="1" noChangeArrowheads="1"/>
          </p:cNvSpPr>
          <p:nvPr>
            <p:ph type="body" idx="1"/>
          </p:nvPr>
        </p:nvSpPr>
        <p:spPr>
          <a:xfrm>
            <a:off x="0" y="1447800"/>
            <a:ext cx="9144000" cy="5410200"/>
          </a:xfrm>
        </p:spPr>
        <p:txBody>
          <a:bodyPr/>
          <a:lstStyle/>
          <a:p>
            <a:r>
              <a:rPr lang="en-US" sz="2400" dirty="0">
                <a:latin typeface="Calibri" pitchFamily="34" charset="0"/>
              </a:rPr>
              <a:t>Suppose that on average, there are 0.81 trees per 1 square meter  region R of a [very dense] forest. That is, λ = 0.81 trees per square meter. Then, the probability of seeing exactly one tree in a square meter region is:</a:t>
            </a:r>
          </a:p>
          <a:p>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In Excel: </a:t>
            </a:r>
            <a:r>
              <a:rPr lang="en-US" sz="2400" b="1" i="1" dirty="0">
                <a:solidFill>
                  <a:srgbClr val="FF0000"/>
                </a:solidFill>
                <a:latin typeface="Calibri" pitchFamily="34" charset="0"/>
              </a:rPr>
              <a:t>=POISSON(1,0.81,FALSE)</a:t>
            </a:r>
            <a:r>
              <a:rPr lang="en-US" sz="2400" i="1" dirty="0">
                <a:latin typeface="Calibri" pitchFamily="34" charset="0"/>
              </a:rPr>
              <a:t>	</a:t>
            </a:r>
          </a:p>
          <a:p>
            <a:r>
              <a:rPr lang="en-US" sz="2400" dirty="0">
                <a:latin typeface="Calibri" pitchFamily="34" charset="0"/>
              </a:rPr>
              <a:t>In R: </a:t>
            </a:r>
            <a:r>
              <a:rPr lang="en-US" sz="2400" b="1" i="1" dirty="0" err="1">
                <a:solidFill>
                  <a:srgbClr val="FF0000"/>
                </a:solidFill>
                <a:latin typeface="Calibri" pitchFamily="34" charset="0"/>
              </a:rPr>
              <a:t>dpois</a:t>
            </a:r>
            <a:r>
              <a:rPr lang="en-US" sz="2400" b="1" i="1" dirty="0">
                <a:solidFill>
                  <a:srgbClr val="FF0000"/>
                </a:solidFill>
                <a:latin typeface="Calibri" pitchFamily="34" charset="0"/>
              </a:rPr>
              <a:t>(1,0.81)</a:t>
            </a:r>
          </a:p>
          <a:p>
            <a:pPr>
              <a:buFontTx/>
              <a:buNone/>
            </a:pPr>
            <a:endParaRPr lang="en-US" sz="2400" dirty="0">
              <a:latin typeface="Calibri" pitchFamily="34" charset="0"/>
            </a:endParaRPr>
          </a:p>
          <a:p>
            <a:endParaRPr lang="en-US" sz="2400" dirty="0">
              <a:latin typeface="Calibri" pitchFamily="34" charset="0"/>
            </a:endParaRPr>
          </a:p>
        </p:txBody>
      </p:sp>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798868"/>
            <a:ext cx="3124200" cy="205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8"/>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9462" name="Object 7"/>
          <p:cNvGraphicFramePr>
            <a:graphicFrameLocks noChangeAspect="1"/>
          </p:cNvGraphicFramePr>
          <p:nvPr/>
        </p:nvGraphicFramePr>
        <p:xfrm>
          <a:off x="2209800" y="2971800"/>
          <a:ext cx="3429000" cy="774700"/>
        </p:xfrm>
        <a:graphic>
          <a:graphicData uri="http://schemas.openxmlformats.org/presentationml/2006/ole">
            <mc:AlternateContent xmlns:mc="http://schemas.openxmlformats.org/markup-compatibility/2006">
              <mc:Choice xmlns:v="urn:schemas-microsoft-com:vml" Requires="v">
                <p:oleObj spid="_x0000_s2053" name="Equation" r:id="rId5" imgW="1854200" imgH="419100" progId="Equation.3">
                  <p:embed/>
                </p:oleObj>
              </mc:Choice>
              <mc:Fallback>
                <p:oleObj name="Equation" r:id="rId5" imgW="1854200" imgH="4191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971800"/>
                        <a:ext cx="3429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Text Box 9"/>
          <p:cNvSpPr txBox="1">
            <a:spLocks noChangeArrowheads="1"/>
          </p:cNvSpPr>
          <p:nvPr/>
        </p:nvSpPr>
        <p:spPr bwMode="auto">
          <a:xfrm>
            <a:off x="5855677" y="5234709"/>
            <a:ext cx="3276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i="1" dirty="0">
                <a:latin typeface="Calibri" pitchFamily="34" charset="0"/>
              </a:rPr>
              <a:t>Assume each of these little rectangular regions is R. Area </a:t>
            </a:r>
            <a:r>
              <a:rPr lang="en-US" dirty="0">
                <a:latin typeface="Calibri" pitchFamily="34" charset="0"/>
              </a:rPr>
              <a:t>(</a:t>
            </a:r>
            <a:r>
              <a:rPr lang="en-US" i="1" dirty="0">
                <a:latin typeface="Calibri" pitchFamily="34" charset="0"/>
              </a:rPr>
              <a:t>R</a:t>
            </a:r>
            <a:r>
              <a:rPr lang="en-US" dirty="0">
                <a:latin typeface="Calibri" pitchFamily="34" charset="0"/>
              </a:rPr>
              <a:t>)</a:t>
            </a:r>
            <a:r>
              <a:rPr lang="en-US" i="1" dirty="0">
                <a:latin typeface="Calibri" pitchFamily="34" charset="0"/>
              </a:rPr>
              <a:t>=1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05075"/>
            <a:ext cx="86868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7"/>
          <p:cNvSpPr txBox="1">
            <a:spLocks noChangeArrowheads="1"/>
          </p:cNvSpPr>
          <p:nvPr/>
        </p:nvSpPr>
        <p:spPr bwMode="auto">
          <a:xfrm>
            <a:off x="4724400" y="4495800"/>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800">
                <a:latin typeface="Calibri" pitchFamily="34" charset="0"/>
              </a:rPr>
              <a:t>Example of random variables: total weight of baggage for a sample of 25 airline passengers </a:t>
            </a:r>
          </a:p>
        </p:txBody>
      </p:sp>
      <p:sp>
        <p:nvSpPr>
          <p:cNvPr id="3076" name="Text Box 8"/>
          <p:cNvSpPr txBox="1">
            <a:spLocks noChangeArrowheads="1"/>
          </p:cNvSpPr>
          <p:nvPr/>
        </p:nvSpPr>
        <p:spPr bwMode="auto">
          <a:xfrm>
            <a:off x="0" y="5257800"/>
            <a:ext cx="9144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800">
                <a:solidFill>
                  <a:srgbClr val="CC3300"/>
                </a:solidFill>
                <a:latin typeface="Calibri" pitchFamily="34" charset="0"/>
              </a:rPr>
              <a:t>“</a:t>
            </a:r>
            <a:r>
              <a:rPr lang="en-US" sz="1800" b="1">
                <a:solidFill>
                  <a:srgbClr val="CC3300"/>
                </a:solidFill>
                <a:latin typeface="Calibri" pitchFamily="34" charset="0"/>
              </a:rPr>
              <a:t>A </a:t>
            </a:r>
            <a:r>
              <a:rPr lang="en-US" sz="1800" b="1" i="1">
                <a:solidFill>
                  <a:srgbClr val="CC3300"/>
                </a:solidFill>
                <a:latin typeface="Calibri" pitchFamily="34" charset="0"/>
              </a:rPr>
              <a:t>variable </a:t>
            </a:r>
            <a:r>
              <a:rPr lang="en-US" sz="1800" b="1">
                <a:solidFill>
                  <a:srgbClr val="CC3300"/>
                </a:solidFill>
                <a:latin typeface="Calibri" pitchFamily="34" charset="0"/>
              </a:rPr>
              <a:t>because different numerical values are possible and </a:t>
            </a:r>
            <a:r>
              <a:rPr lang="en-US" sz="1800" b="1" i="1">
                <a:solidFill>
                  <a:srgbClr val="CC3300"/>
                </a:solidFill>
                <a:latin typeface="Calibri" pitchFamily="34" charset="0"/>
              </a:rPr>
              <a:t>random</a:t>
            </a:r>
            <a:r>
              <a:rPr lang="en-US" sz="1800" b="1">
                <a:solidFill>
                  <a:srgbClr val="CC3300"/>
                </a:solidFill>
                <a:latin typeface="Calibri" pitchFamily="34" charset="0"/>
              </a:rPr>
              <a:t> because the observed  value depends on which the of the possible experimental outcomes results.</a:t>
            </a:r>
            <a:r>
              <a:rPr lang="en-US" sz="1800">
                <a:solidFill>
                  <a:srgbClr val="CC3300"/>
                </a:solidFill>
                <a:latin typeface="Calibri" pitchFamily="34" charset="0"/>
              </a:rPr>
              <a:t>”</a:t>
            </a:r>
          </a:p>
          <a:p>
            <a:pPr algn="ctr" eaLnBrk="1" hangingPunct="1">
              <a:spcBef>
                <a:spcPct val="50000"/>
              </a:spcBef>
            </a:pPr>
            <a:r>
              <a:rPr lang="en-US" sz="1800" i="1">
                <a:latin typeface="Calibri" pitchFamily="34" charset="0"/>
              </a:rPr>
              <a:t>Different samples of passengers will have variable baggage weights, with possible outcomes going from zero to many tons, and each potential outcome (or range of potential outcomes) having a certain probability associated with it</a:t>
            </a:r>
          </a:p>
        </p:txBody>
      </p:sp>
      <p:sp>
        <p:nvSpPr>
          <p:cNvPr id="3077" name="Text Box 10"/>
          <p:cNvSpPr txBox="1">
            <a:spLocks noChangeArrowheads="1"/>
          </p:cNvSpPr>
          <p:nvPr/>
        </p:nvSpPr>
        <p:spPr bwMode="auto">
          <a:xfrm>
            <a:off x="6553200" y="39766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800">
                <a:latin typeface="Calibri" pitchFamily="34" charset="0"/>
              </a:rPr>
              <a:t>Tons</a:t>
            </a:r>
          </a:p>
        </p:txBody>
      </p:sp>
      <p:sp>
        <p:nvSpPr>
          <p:cNvPr id="7" name="Title 1"/>
          <p:cNvSpPr>
            <a:spLocks noGrp="1"/>
          </p:cNvSpPr>
          <p:nvPr>
            <p:ph type="title"/>
          </p:nvPr>
        </p:nvSpPr>
        <p:spPr>
          <a:xfrm>
            <a:off x="304800" y="609600"/>
            <a:ext cx="8077200" cy="762000"/>
          </a:xfrm>
        </p:spPr>
        <p:txBody>
          <a:bodyPr/>
          <a:lstStyle/>
          <a:p>
            <a:pPr algn="l" eaLnBrk="1" hangingPunct="1"/>
            <a:r>
              <a:rPr lang="en-US" sz="3200" b="1" dirty="0">
                <a:solidFill>
                  <a:schemeClr val="bg1"/>
                </a:solidFill>
                <a:latin typeface="Calibri" pitchFamily="34" charset="0"/>
              </a:rPr>
              <a:t>Random Variables</a:t>
            </a:r>
          </a:p>
        </p:txBody>
      </p:sp>
      <p:sp>
        <p:nvSpPr>
          <p:cNvPr id="2" name="TextBox 1"/>
          <p:cNvSpPr txBox="1"/>
          <p:nvPr/>
        </p:nvSpPr>
        <p:spPr>
          <a:xfrm>
            <a:off x="239233" y="1362982"/>
            <a:ext cx="8763000" cy="1200329"/>
          </a:xfrm>
          <a:prstGeom prst="rect">
            <a:avLst/>
          </a:prstGeom>
          <a:noFill/>
        </p:spPr>
        <p:txBody>
          <a:bodyPr wrap="square" rtlCol="0">
            <a:spAutoFit/>
          </a:bodyPr>
          <a:lstStyle/>
          <a:p>
            <a:r>
              <a:rPr lang="en-US" dirty="0">
                <a:latin typeface="Calibri" panose="020F0502020204030204" pitchFamily="34" charset="0"/>
              </a:rPr>
              <a:t>A </a:t>
            </a:r>
            <a:r>
              <a:rPr lang="en-US" b="1" dirty="0">
                <a:latin typeface="Calibri" panose="020F0502020204030204" pitchFamily="34" charset="0"/>
              </a:rPr>
              <a:t>random variable </a:t>
            </a:r>
            <a:r>
              <a:rPr lang="en-US" dirty="0">
                <a:latin typeface="Calibri" panose="020F0502020204030204" pitchFamily="34" charset="0"/>
              </a:rPr>
              <a:t>is a variable whose possible values are outcomes of a random phenomenon and occur according to a frequency distribution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04800" y="609600"/>
            <a:ext cx="7772400" cy="762000"/>
          </a:xfrm>
        </p:spPr>
        <p:txBody>
          <a:bodyPr/>
          <a:lstStyle/>
          <a:p>
            <a:pPr algn="l"/>
            <a:r>
              <a:rPr lang="en-US" sz="3200" b="1">
                <a:solidFill>
                  <a:schemeClr val="bg1"/>
                </a:solidFill>
                <a:latin typeface="Calibri" pitchFamily="34" charset="0"/>
              </a:rPr>
              <a:t>What is a Continuous RV?</a:t>
            </a:r>
          </a:p>
        </p:txBody>
      </p:sp>
      <p:sp>
        <p:nvSpPr>
          <p:cNvPr id="20483" name="TextBox 2"/>
          <p:cNvSpPr txBox="1">
            <a:spLocks noChangeArrowheads="1"/>
          </p:cNvSpPr>
          <p:nvPr/>
        </p:nvSpPr>
        <p:spPr bwMode="auto">
          <a:xfrm>
            <a:off x="-17463" y="1371600"/>
            <a:ext cx="9144001"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A random variable X is continuous if its set of possible values is an entire interval of </a:t>
            </a:r>
          </a:p>
          <a:p>
            <a:pPr eaLnBrk="1" hangingPunct="1"/>
            <a:r>
              <a:rPr lang="en-US" sz="2000" dirty="0">
                <a:latin typeface="Calibri" pitchFamily="34" charset="0"/>
              </a:rPr>
              <a:t>numbers – that is for some A &lt; B, any number </a:t>
            </a:r>
            <a:r>
              <a:rPr lang="en-US" sz="2000" i="1" dirty="0">
                <a:latin typeface="Calibri" pitchFamily="34" charset="0"/>
              </a:rPr>
              <a:t>x </a:t>
            </a:r>
            <a:r>
              <a:rPr lang="en-US" sz="2000" dirty="0">
                <a:latin typeface="Calibri" pitchFamily="34" charset="0"/>
              </a:rPr>
              <a:t>between A and B is possible.</a:t>
            </a:r>
          </a:p>
          <a:p>
            <a:pPr eaLnBrk="1" hangingPunct="1"/>
            <a:endParaRPr lang="en-US" sz="1000" dirty="0">
              <a:latin typeface="Calibri" pitchFamily="34" charset="0"/>
            </a:endParaRPr>
          </a:p>
          <a:p>
            <a:pPr eaLnBrk="1" hangingPunct="1"/>
            <a:r>
              <a:rPr lang="en-US" sz="2000" i="1" dirty="0">
                <a:latin typeface="Calibri" pitchFamily="34" charset="0"/>
              </a:rPr>
              <a:t>Example 1</a:t>
            </a:r>
          </a:p>
          <a:p>
            <a:pPr eaLnBrk="1" hangingPunct="1"/>
            <a:r>
              <a:rPr lang="en-US" sz="2000" dirty="0">
                <a:latin typeface="Calibri" pitchFamily="34" charset="0"/>
              </a:rPr>
              <a:t>	Assume we make weight measurements of randomly chosen newborns, then </a:t>
            </a:r>
            <a:r>
              <a:rPr lang="en-US" sz="2000" dirty="0" err="1">
                <a:latin typeface="Calibri" pitchFamily="34" charset="0"/>
              </a:rPr>
              <a:t>r.v.</a:t>
            </a:r>
            <a:r>
              <a:rPr lang="en-US" sz="2000" dirty="0">
                <a:latin typeface="Calibri" pitchFamily="34" charset="0"/>
              </a:rPr>
              <a:t>  X = weight is a continuous </a:t>
            </a:r>
            <a:r>
              <a:rPr lang="en-US" sz="2000" dirty="0" err="1">
                <a:latin typeface="Calibri" pitchFamily="34" charset="0"/>
              </a:rPr>
              <a:t>rv.</a:t>
            </a:r>
            <a:r>
              <a:rPr lang="en-US" sz="2000" dirty="0">
                <a:latin typeface="Calibri" pitchFamily="34" charset="0"/>
              </a:rPr>
              <a:t> Here, A and B are the minimum and maximum weights of newborns, respectively. Any value </a:t>
            </a:r>
            <a:r>
              <a:rPr lang="en-US" sz="2000" i="1" dirty="0">
                <a:latin typeface="Calibri" pitchFamily="34" charset="0"/>
              </a:rPr>
              <a:t>x </a:t>
            </a:r>
            <a:r>
              <a:rPr lang="en-US" sz="2000" dirty="0">
                <a:latin typeface="Calibri" pitchFamily="34" charset="0"/>
              </a:rPr>
              <a:t>of the </a:t>
            </a:r>
            <a:r>
              <a:rPr lang="en-US" sz="2000" dirty="0" err="1">
                <a:latin typeface="Calibri" pitchFamily="34" charset="0"/>
              </a:rPr>
              <a:t>rv</a:t>
            </a:r>
            <a:r>
              <a:rPr lang="en-US" sz="2000" dirty="0">
                <a:latin typeface="Calibri" pitchFamily="34" charset="0"/>
              </a:rPr>
              <a:t> X is possible as long as it’s between A and B. Assume A= 0.5 </a:t>
            </a:r>
            <a:r>
              <a:rPr lang="en-US" sz="2000" dirty="0" err="1">
                <a:latin typeface="Calibri" pitchFamily="34" charset="0"/>
              </a:rPr>
              <a:t>lbs</a:t>
            </a:r>
            <a:r>
              <a:rPr lang="en-US" sz="2000" dirty="0">
                <a:latin typeface="Calibri" pitchFamily="34" charset="0"/>
              </a:rPr>
              <a:t> and B = 20 lbs. In that case, values 5.89 </a:t>
            </a:r>
            <a:r>
              <a:rPr lang="en-US" sz="2000" dirty="0" err="1">
                <a:latin typeface="Calibri" pitchFamily="34" charset="0"/>
              </a:rPr>
              <a:t>lbs</a:t>
            </a:r>
            <a:r>
              <a:rPr lang="en-US" sz="2000" dirty="0">
                <a:latin typeface="Calibri" pitchFamily="34" charset="0"/>
              </a:rPr>
              <a:t>, 5.89342 </a:t>
            </a:r>
            <a:r>
              <a:rPr lang="en-US" sz="2000" dirty="0" err="1">
                <a:latin typeface="Calibri" pitchFamily="34" charset="0"/>
              </a:rPr>
              <a:t>lbs</a:t>
            </a:r>
            <a:r>
              <a:rPr lang="en-US" sz="2000" dirty="0">
                <a:latin typeface="Calibri" pitchFamily="34" charset="0"/>
              </a:rPr>
              <a:t>, and 5.8934284930238 </a:t>
            </a:r>
            <a:r>
              <a:rPr lang="en-US" sz="2000" dirty="0" err="1">
                <a:latin typeface="Calibri" pitchFamily="34" charset="0"/>
              </a:rPr>
              <a:t>lbs</a:t>
            </a:r>
            <a:r>
              <a:rPr lang="en-US" sz="2000" dirty="0">
                <a:latin typeface="Calibri" pitchFamily="34" charset="0"/>
              </a:rPr>
              <a:t>, and are possible.</a:t>
            </a:r>
          </a:p>
          <a:p>
            <a:pPr eaLnBrk="1" hangingPunct="1"/>
            <a:endParaRPr lang="en-US" sz="1000" i="1" dirty="0">
              <a:latin typeface="Calibri" pitchFamily="34" charset="0"/>
            </a:endParaRPr>
          </a:p>
          <a:p>
            <a:pPr eaLnBrk="1" hangingPunct="1"/>
            <a:r>
              <a:rPr lang="en-US" sz="2000" i="1" dirty="0">
                <a:latin typeface="Calibri" pitchFamily="34" charset="0"/>
              </a:rPr>
              <a:t>General rule:</a:t>
            </a:r>
          </a:p>
          <a:p>
            <a:pPr eaLnBrk="1" hangingPunct="1"/>
            <a:r>
              <a:rPr lang="en-US" sz="2000" dirty="0">
                <a:latin typeface="Calibri" pitchFamily="34" charset="0"/>
              </a:rPr>
              <a:t>	If the measurement scale of X can be subdivided to any extent desired, then the variable is continuous. E.g., weight can be measured in tons, kilograms, pounds, ounces, grams, milligrams, etc. -&gt; this would be a continuous variable</a:t>
            </a:r>
          </a:p>
          <a:p>
            <a:pPr eaLnBrk="1" hangingPunct="1"/>
            <a:endParaRPr lang="en-US" sz="1000" dirty="0">
              <a:latin typeface="Calibri" pitchFamily="34" charset="0"/>
            </a:endParaRPr>
          </a:p>
          <a:p>
            <a:pPr eaLnBrk="1" hangingPunct="1"/>
            <a:r>
              <a:rPr lang="en-US" sz="2000" dirty="0">
                <a:latin typeface="Calibri" pitchFamily="34" charset="0"/>
              </a:rPr>
              <a:t>E.g.: Theoretically, is cost a continuous variable?</a:t>
            </a:r>
            <a:endParaRPr lang="en-US" sz="1000" i="1" dirty="0">
              <a:latin typeface="Calibri" pitchFamily="34" charset="0"/>
            </a:endParaRPr>
          </a:p>
          <a:p>
            <a:pPr eaLnBrk="1" hangingPunct="1"/>
            <a:endParaRPr lang="en-US" sz="1000" i="1" dirty="0">
              <a:latin typeface="Calibri" pitchFamily="34" charset="0"/>
            </a:endParaRPr>
          </a:p>
          <a:p>
            <a:pPr eaLnBrk="1" hangingPunct="1"/>
            <a:r>
              <a:rPr lang="en-US" sz="2000" i="1" dirty="0">
                <a:latin typeface="Calibri" pitchFamily="34" charset="0"/>
              </a:rPr>
              <a:t>In practice, continuous models are often easier to work with than discrete, and do a</a:t>
            </a:r>
          </a:p>
          <a:p>
            <a:pPr eaLnBrk="1" hangingPunct="1"/>
            <a:r>
              <a:rPr lang="en-US" sz="2000" i="1" dirty="0">
                <a:latin typeface="Calibri" pitchFamily="34" charset="0"/>
              </a:rPr>
              <a:t>good job approximating real-world situations.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81000" y="533400"/>
            <a:ext cx="8001000" cy="838200"/>
          </a:xfrm>
        </p:spPr>
        <p:txBody>
          <a:bodyPr/>
          <a:lstStyle/>
          <a:p>
            <a:pPr algn="l"/>
            <a:r>
              <a:rPr lang="en-US" sz="3600" b="1">
                <a:solidFill>
                  <a:schemeClr val="bg1"/>
                </a:solidFill>
                <a:latin typeface="Calibri" pitchFamily="34" charset="0"/>
              </a:rPr>
              <a:t>Probability Histograms</a:t>
            </a:r>
          </a:p>
        </p:txBody>
      </p:sp>
      <p:sp>
        <p:nvSpPr>
          <p:cNvPr id="21507" name="TextBox 2"/>
          <p:cNvSpPr txBox="1">
            <a:spLocks noChangeArrowheads="1"/>
          </p:cNvSpPr>
          <p:nvPr/>
        </p:nvSpPr>
        <p:spPr bwMode="auto">
          <a:xfrm>
            <a:off x="0" y="1400175"/>
            <a:ext cx="9144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Continuous </a:t>
            </a:r>
            <a:r>
              <a:rPr lang="en-US" sz="2000" dirty="0" err="1">
                <a:latin typeface="Calibri" pitchFamily="34" charset="0"/>
              </a:rPr>
              <a:t>rv</a:t>
            </a:r>
            <a:r>
              <a:rPr lang="en-US" sz="2000" dirty="0">
                <a:latin typeface="Calibri" pitchFamily="34" charset="0"/>
              </a:rPr>
              <a:t> X is the weight of a randomly chosen newborn. </a:t>
            </a:r>
          </a:p>
          <a:p>
            <a:pPr eaLnBrk="1" hangingPunct="1"/>
            <a:r>
              <a:rPr lang="en-US" sz="2000" dirty="0">
                <a:latin typeface="Calibri" pitchFamily="34" charset="0"/>
              </a:rPr>
              <a:t>Possible values of X are in the interval [0, M].</a:t>
            </a:r>
          </a:p>
          <a:p>
            <a:pPr eaLnBrk="1" hangingPunct="1"/>
            <a:endParaRPr lang="en-US" sz="1000" i="1" dirty="0">
              <a:latin typeface="Calibri" pitchFamily="34" charset="0"/>
            </a:endParaRPr>
          </a:p>
          <a:p>
            <a:pPr eaLnBrk="1" hangingPunct="1"/>
            <a:r>
              <a:rPr lang="en-US" sz="2000" dirty="0">
                <a:latin typeface="Calibri" pitchFamily="34" charset="0"/>
              </a:rPr>
              <a:t>The graphs below present the probability histogram of weight measured</a:t>
            </a:r>
          </a:p>
          <a:p>
            <a:pPr eaLnBrk="1" hangingPunct="1">
              <a:buFontTx/>
              <a:buAutoNum type="alphaLcParenBoth"/>
            </a:pPr>
            <a:r>
              <a:rPr lang="en-US" sz="2000" dirty="0">
                <a:latin typeface="Calibri" pitchFamily="34" charset="0"/>
              </a:rPr>
              <a:t>to the nearest whole kilogram</a:t>
            </a:r>
          </a:p>
          <a:p>
            <a:pPr eaLnBrk="1" hangingPunct="1">
              <a:buFontTx/>
              <a:buAutoNum type="alphaLcParenBoth"/>
            </a:pPr>
            <a:r>
              <a:rPr lang="en-US" sz="2000" dirty="0">
                <a:latin typeface="Calibri" pitchFamily="34" charset="0"/>
              </a:rPr>
              <a:t>to the nearest whole pound</a:t>
            </a:r>
          </a:p>
          <a:p>
            <a:pPr eaLnBrk="1" hangingPunct="1">
              <a:buFontTx/>
              <a:buAutoNum type="alphaLcParenBoth"/>
            </a:pPr>
            <a:r>
              <a:rPr lang="en-US" sz="2000" dirty="0">
                <a:latin typeface="Calibri" pitchFamily="34" charset="0"/>
              </a:rPr>
              <a:t>to the nearest infinitesimally small unit (i.e., width of the bar approaches 0)</a:t>
            </a:r>
          </a:p>
          <a:p>
            <a:pPr eaLnBrk="1" hangingPunct="1"/>
            <a:endParaRPr lang="en-US" sz="1000" dirty="0">
              <a:latin typeface="Calibri" pitchFamily="34" charset="0"/>
            </a:endParaRPr>
          </a:p>
          <a:p>
            <a:pPr eaLnBrk="1" hangingPunct="1"/>
            <a:r>
              <a:rPr lang="en-US" sz="2000" dirty="0">
                <a:latin typeface="Calibri" pitchFamily="34" charset="0"/>
              </a:rPr>
              <a:t>Regardless of the unit of measurement, the total probability of all values </a:t>
            </a:r>
            <a:r>
              <a:rPr lang="en-US" sz="2000" i="1" dirty="0">
                <a:latin typeface="Calibri" pitchFamily="34" charset="0"/>
              </a:rPr>
              <a:t>x</a:t>
            </a:r>
            <a:r>
              <a:rPr lang="en-US" sz="2000" dirty="0">
                <a:latin typeface="Calibri" pitchFamily="34" charset="0"/>
              </a:rPr>
              <a:t> between 0</a:t>
            </a:r>
          </a:p>
          <a:p>
            <a:pPr eaLnBrk="1" hangingPunct="1"/>
            <a:r>
              <a:rPr lang="en-US" sz="2000" dirty="0">
                <a:latin typeface="Calibri" pitchFamily="34" charset="0"/>
              </a:rPr>
              <a:t>and M (i.e., the total area of all rectangles) is _____? </a:t>
            </a:r>
          </a:p>
          <a:p>
            <a:pPr eaLnBrk="1" hangingPunct="1"/>
            <a:endParaRPr lang="en-US" sz="1000" dirty="0">
              <a:latin typeface="Calibri" pitchFamily="34" charset="0"/>
            </a:endParaRPr>
          </a:p>
          <a:p>
            <a:pPr eaLnBrk="1" hangingPunct="1"/>
            <a:r>
              <a:rPr lang="en-US" sz="2000" dirty="0">
                <a:latin typeface="Calibri" pitchFamily="34" charset="0"/>
              </a:rPr>
              <a:t>The smooth curve in (c) below specifies a continuous probability distribution.</a:t>
            </a: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33950"/>
            <a:ext cx="89916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381000" y="533400"/>
            <a:ext cx="8001000" cy="838200"/>
          </a:xfrm>
          <a:prstGeom prst="rect">
            <a:avLst/>
          </a:prstGeom>
          <a:noFill/>
          <a:ln w="9525">
            <a:noFill/>
            <a:miter lim="800000"/>
            <a:headEnd/>
            <a:tailEnd/>
          </a:ln>
        </p:spPr>
        <p:txBody>
          <a:bodyPr anchor="ctr"/>
          <a:lstStyle/>
          <a:p>
            <a:pPr eaLnBrk="0" hangingPunct="0">
              <a:defRPr/>
            </a:pPr>
            <a:r>
              <a:rPr lang="en-US" sz="3600" b="1" kern="0" dirty="0">
                <a:solidFill>
                  <a:schemeClr val="bg1"/>
                </a:solidFill>
                <a:latin typeface="Calibri" pitchFamily="34" charset="0"/>
                <a:ea typeface="+mj-ea"/>
                <a:cs typeface="Calibri" pitchFamily="34" charset="0"/>
              </a:rPr>
              <a:t>Probability Density Function</a:t>
            </a:r>
          </a:p>
        </p:txBody>
      </p:sp>
      <p:sp>
        <p:nvSpPr>
          <p:cNvPr id="22531" name="TextBox 3"/>
          <p:cNvSpPr txBox="1">
            <a:spLocks noChangeArrowheads="1"/>
          </p:cNvSpPr>
          <p:nvPr/>
        </p:nvSpPr>
        <p:spPr bwMode="auto">
          <a:xfrm>
            <a:off x="0" y="1416050"/>
            <a:ext cx="9144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Let </a:t>
            </a:r>
            <a:r>
              <a:rPr lang="en-US" sz="2000" i="1" dirty="0">
                <a:latin typeface="Calibri" pitchFamily="34" charset="0"/>
              </a:rPr>
              <a:t>X</a:t>
            </a:r>
            <a:r>
              <a:rPr lang="en-US" sz="2000" dirty="0">
                <a:latin typeface="Calibri" pitchFamily="34" charset="0"/>
              </a:rPr>
              <a:t> be a continuous </a:t>
            </a:r>
            <a:r>
              <a:rPr lang="en-US" sz="2000" dirty="0" err="1">
                <a:latin typeface="Calibri" pitchFamily="34" charset="0"/>
              </a:rPr>
              <a:t>rv.</a:t>
            </a:r>
            <a:r>
              <a:rPr lang="en-US" sz="2000" dirty="0">
                <a:latin typeface="Calibri" pitchFamily="34" charset="0"/>
              </a:rPr>
              <a:t> Then a </a:t>
            </a:r>
            <a:r>
              <a:rPr lang="en-US" sz="2000" i="1" dirty="0">
                <a:latin typeface="Calibri" pitchFamily="34" charset="0"/>
              </a:rPr>
              <a:t>probability distribution </a:t>
            </a:r>
            <a:r>
              <a:rPr lang="en-US" sz="2000" dirty="0">
                <a:latin typeface="Calibri" pitchFamily="34" charset="0"/>
              </a:rPr>
              <a:t>or </a:t>
            </a:r>
            <a:r>
              <a:rPr lang="en-US" sz="2000" i="1" dirty="0">
                <a:latin typeface="Calibri" pitchFamily="34" charset="0"/>
              </a:rPr>
              <a:t>probability density function</a:t>
            </a:r>
            <a:endParaRPr lang="en-US" sz="2000" dirty="0">
              <a:latin typeface="Calibri" pitchFamily="34" charset="0"/>
            </a:endParaRPr>
          </a:p>
          <a:p>
            <a:pPr eaLnBrk="1" hangingPunct="1"/>
            <a:r>
              <a:rPr lang="en-US" sz="2000" dirty="0">
                <a:latin typeface="Calibri" pitchFamily="34" charset="0"/>
              </a:rPr>
              <a:t>(</a:t>
            </a:r>
            <a:r>
              <a:rPr lang="en-US" sz="2000" dirty="0" err="1">
                <a:latin typeface="Calibri" pitchFamily="34" charset="0"/>
              </a:rPr>
              <a:t>pdf</a:t>
            </a:r>
            <a:r>
              <a:rPr lang="en-US" sz="2000" dirty="0">
                <a:latin typeface="Calibri" pitchFamily="34" charset="0"/>
              </a:rPr>
              <a:t>) of </a:t>
            </a:r>
            <a:r>
              <a:rPr lang="en-US" sz="2000" i="1" dirty="0">
                <a:latin typeface="Calibri" pitchFamily="34" charset="0"/>
              </a:rPr>
              <a:t>X </a:t>
            </a:r>
            <a:r>
              <a:rPr lang="en-US" sz="2000" dirty="0">
                <a:latin typeface="Calibri" pitchFamily="34" charset="0"/>
              </a:rPr>
              <a:t> is a function </a:t>
            </a:r>
            <a:r>
              <a:rPr lang="en-US" sz="2000" i="1" dirty="0">
                <a:latin typeface="Calibri" pitchFamily="34" charset="0"/>
              </a:rPr>
              <a:t>f(x) </a:t>
            </a:r>
            <a:r>
              <a:rPr lang="en-US" sz="2000" dirty="0">
                <a:latin typeface="Calibri" pitchFamily="34" charset="0"/>
              </a:rPr>
              <a:t>such that for any two numbers </a:t>
            </a:r>
            <a:r>
              <a:rPr lang="en-US" sz="2000" i="1" dirty="0">
                <a:latin typeface="Calibri" pitchFamily="34" charset="0"/>
              </a:rPr>
              <a:t>a </a:t>
            </a:r>
            <a:r>
              <a:rPr lang="en-US" sz="2000" dirty="0">
                <a:latin typeface="Calibri" pitchFamily="34" charset="0"/>
              </a:rPr>
              <a:t>and </a:t>
            </a:r>
            <a:r>
              <a:rPr lang="en-US" sz="2000" i="1" dirty="0">
                <a:latin typeface="Calibri" pitchFamily="34" charset="0"/>
              </a:rPr>
              <a:t>b </a:t>
            </a:r>
            <a:r>
              <a:rPr lang="en-US" sz="2000" dirty="0">
                <a:latin typeface="Calibri" pitchFamily="34" charset="0"/>
              </a:rPr>
              <a:t>with </a:t>
            </a:r>
            <a:r>
              <a:rPr lang="en-US" sz="2000" i="1" dirty="0">
                <a:latin typeface="Calibri" pitchFamily="34" charset="0"/>
              </a:rPr>
              <a:t>a</a:t>
            </a:r>
            <a:r>
              <a:rPr lang="en-US" sz="2000" dirty="0">
                <a:latin typeface="Calibri" pitchFamily="34" charset="0"/>
              </a:rPr>
              <a:t> ≤ </a:t>
            </a:r>
            <a:r>
              <a:rPr lang="en-US" sz="2000" i="1" dirty="0">
                <a:latin typeface="Calibri" pitchFamily="34" charset="0"/>
              </a:rPr>
              <a:t>b</a:t>
            </a:r>
            <a:r>
              <a:rPr lang="en-US" sz="2000" dirty="0">
                <a:latin typeface="Calibri" pitchFamily="34" charset="0"/>
              </a:rPr>
              <a:t>, the</a:t>
            </a:r>
          </a:p>
          <a:p>
            <a:pPr eaLnBrk="1" hangingPunct="1"/>
            <a:r>
              <a:rPr lang="en-US" sz="2000" dirty="0">
                <a:latin typeface="Calibri" pitchFamily="34" charset="0"/>
              </a:rPr>
              <a:t>P(a ≤ X ≤ b) is the </a:t>
            </a:r>
            <a:r>
              <a:rPr lang="en-US" sz="2000" b="1" i="1" dirty="0">
                <a:latin typeface="Calibri" pitchFamily="34" charset="0"/>
              </a:rPr>
              <a:t>area under the </a:t>
            </a:r>
            <a:r>
              <a:rPr lang="en-US" sz="2000" b="1" i="1" dirty="0" err="1">
                <a:latin typeface="Calibri" pitchFamily="34" charset="0"/>
              </a:rPr>
              <a:t>pdf</a:t>
            </a:r>
            <a:r>
              <a:rPr lang="en-US" sz="2000" b="1" i="1" dirty="0">
                <a:latin typeface="Calibri" pitchFamily="34" charset="0"/>
              </a:rPr>
              <a:t> bounded by a and b. </a:t>
            </a:r>
            <a:r>
              <a:rPr lang="en-US" sz="2000" dirty="0">
                <a:latin typeface="Calibri" pitchFamily="34" charset="0"/>
              </a:rPr>
              <a:t>In other words, the</a:t>
            </a:r>
          </a:p>
          <a:p>
            <a:pPr eaLnBrk="1" hangingPunct="1"/>
            <a:r>
              <a:rPr lang="en-US" sz="2000" dirty="0">
                <a:latin typeface="Calibri" pitchFamily="34" charset="0"/>
              </a:rPr>
              <a:t>probability that X (e.g., depth) is between a and b is simply the area of the shaded</a:t>
            </a:r>
          </a:p>
          <a:p>
            <a:pPr eaLnBrk="1" hangingPunct="1"/>
            <a:r>
              <a:rPr lang="en-US" sz="2000" dirty="0">
                <a:latin typeface="Calibri" pitchFamily="34" charset="0"/>
              </a:rPr>
              <a:t>region in the plot below. </a:t>
            </a:r>
            <a:endParaRPr lang="en-US" sz="1000" b="1" dirty="0">
              <a:latin typeface="Calibri" pitchFamily="34" charset="0"/>
            </a:endParaRPr>
          </a:p>
        </p:txBody>
      </p:sp>
      <p:sp>
        <p:nvSpPr>
          <p:cNvPr id="22532"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TextBox 1"/>
          <p:cNvSpPr txBox="1">
            <a:spLocks noChangeArrowheads="1"/>
          </p:cNvSpPr>
          <p:nvPr/>
        </p:nvSpPr>
        <p:spPr bwMode="auto">
          <a:xfrm>
            <a:off x="3733800" y="3067050"/>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pic>
        <p:nvPicPr>
          <p:cNvPr id="225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448050"/>
            <a:ext cx="872490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5" name="TextBox 3"/>
          <p:cNvSpPr txBox="1">
            <a:spLocks noChangeArrowheads="1"/>
          </p:cNvSpPr>
          <p:nvPr/>
        </p:nvSpPr>
        <p:spPr bwMode="auto">
          <a:xfrm>
            <a:off x="5257800" y="3011488"/>
            <a:ext cx="36766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solidFill>
                  <a:srgbClr val="FF0000"/>
                </a:solidFill>
                <a:latin typeface="Calibri" pitchFamily="34" charset="0"/>
              </a:rPr>
              <a:t>P(any single value) = 0</a:t>
            </a:r>
          </a:p>
          <a:p>
            <a:pPr eaLnBrk="1" hangingPunct="1"/>
            <a:r>
              <a:rPr lang="en-US" sz="2000" b="1" i="1">
                <a:solidFill>
                  <a:srgbClr val="FF0000"/>
                </a:solidFill>
                <a:latin typeface="Calibri" pitchFamily="34" charset="0"/>
              </a:rPr>
              <a:t>P(min value ≤ x ≤ max value) = 1</a:t>
            </a:r>
          </a:p>
          <a:p>
            <a:pPr eaLnBrk="1" hangingPunct="1"/>
            <a:endParaRPr lang="en-US" b="1" i="1">
              <a:solidFill>
                <a:srgbClr val="FF0000"/>
              </a:solidFill>
              <a:latin typeface="Calibri"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516FB1-93FB-4FAD-98EE-9C4061CE563B}"/>
              </a:ext>
            </a:extLst>
          </p:cNvPr>
          <p:cNvPicPr>
            <a:picLocks noChangeAspect="1"/>
          </p:cNvPicPr>
          <p:nvPr/>
        </p:nvPicPr>
        <p:blipFill>
          <a:blip r:embed="rId2"/>
          <a:stretch>
            <a:fillRect/>
          </a:stretch>
        </p:blipFill>
        <p:spPr>
          <a:xfrm>
            <a:off x="423862" y="1905000"/>
            <a:ext cx="8296275" cy="3924300"/>
          </a:xfrm>
          <a:prstGeom prst="rect">
            <a:avLst/>
          </a:prstGeom>
        </p:spPr>
      </p:pic>
      <p:sp>
        <p:nvSpPr>
          <p:cNvPr id="7" name="Title 1">
            <a:extLst>
              <a:ext uri="{FF2B5EF4-FFF2-40B4-BE49-F238E27FC236}">
                <a16:creationId xmlns:a16="http://schemas.microsoft.com/office/drawing/2014/main" id="{38CA57EE-E8A9-4F5D-802F-8A17BE9EA425}"/>
              </a:ext>
            </a:extLst>
          </p:cNvPr>
          <p:cNvSpPr txBox="1">
            <a:spLocks/>
          </p:cNvSpPr>
          <p:nvPr/>
        </p:nvSpPr>
        <p:spPr bwMode="auto">
          <a:xfrm>
            <a:off x="381000" y="533400"/>
            <a:ext cx="8001000" cy="838200"/>
          </a:xfrm>
          <a:prstGeom prst="rect">
            <a:avLst/>
          </a:prstGeom>
          <a:noFill/>
          <a:ln w="9525">
            <a:noFill/>
            <a:miter lim="800000"/>
            <a:headEnd/>
            <a:tailEnd/>
          </a:ln>
        </p:spPr>
        <p:txBody>
          <a:bodyPr anchor="ctr"/>
          <a:lstStyle/>
          <a:p>
            <a:pPr eaLnBrk="0" hangingPunct="0">
              <a:defRPr/>
            </a:pPr>
            <a:r>
              <a:rPr lang="en-US" sz="3600" b="1" kern="0" dirty="0">
                <a:solidFill>
                  <a:schemeClr val="bg1"/>
                </a:solidFill>
                <a:latin typeface="Calibri" pitchFamily="34" charset="0"/>
                <a:ea typeface="+mj-ea"/>
                <a:cs typeface="Calibri" pitchFamily="34" charset="0"/>
              </a:rPr>
              <a:t>PDF</a:t>
            </a:r>
          </a:p>
        </p:txBody>
      </p:sp>
    </p:spTree>
    <p:extLst>
      <p:ext uri="{BB962C8B-B14F-4D97-AF65-F5344CB8AC3E}">
        <p14:creationId xmlns:p14="http://schemas.microsoft.com/office/powerpoint/2010/main" val="183653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09563" y="533400"/>
            <a:ext cx="8077200" cy="838200"/>
          </a:xfrm>
        </p:spPr>
        <p:txBody>
          <a:bodyPr/>
          <a:lstStyle/>
          <a:p>
            <a:pPr algn="l"/>
            <a:r>
              <a:rPr lang="en-US" sz="3600" b="1">
                <a:solidFill>
                  <a:schemeClr val="bg1"/>
                </a:solidFill>
                <a:latin typeface="Calibri" pitchFamily="34" charset="0"/>
              </a:rPr>
              <a:t>Example</a:t>
            </a:r>
          </a:p>
        </p:txBody>
      </p:sp>
      <p:sp>
        <p:nvSpPr>
          <p:cNvPr id="23555" name="TextBox 5"/>
          <p:cNvSpPr txBox="1">
            <a:spLocks noChangeArrowheads="1"/>
          </p:cNvSpPr>
          <p:nvPr/>
        </p:nvSpPr>
        <p:spPr bwMode="auto">
          <a:xfrm>
            <a:off x="304800" y="1447800"/>
            <a:ext cx="8839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Calibri" pitchFamily="34" charset="0"/>
              </a:rPr>
              <a:t>Assume X = time interval (in seconds) between order calls while an infomercial is aired. The </a:t>
            </a:r>
            <a:r>
              <a:rPr lang="en-US" i="1">
                <a:latin typeface="Calibri" pitchFamily="34" charset="0"/>
              </a:rPr>
              <a:t>pdf</a:t>
            </a:r>
            <a:r>
              <a:rPr lang="en-US">
                <a:latin typeface="Calibri" pitchFamily="34" charset="0"/>
              </a:rPr>
              <a:t> of X is as follows. The probability that 0.5 ≤ X ≤ 5 is the shaded area in the graph below. The exact probability can be calculated using calculus (or some computer program) assuming the equation of f(x) is known). </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492500"/>
            <a:ext cx="6437313"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7"/>
          <p:cNvSpPr txBox="1">
            <a:spLocks noChangeArrowheads="1"/>
          </p:cNvSpPr>
          <p:nvPr/>
        </p:nvSpPr>
        <p:spPr bwMode="auto">
          <a:xfrm>
            <a:off x="0" y="6477000"/>
            <a:ext cx="937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pic>
        <p:nvPicPr>
          <p:cNvPr id="245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57325"/>
            <a:ext cx="44767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TextBox 1"/>
          <p:cNvSpPr txBox="1">
            <a:spLocks noChangeArrowheads="1"/>
          </p:cNvSpPr>
          <p:nvPr/>
        </p:nvSpPr>
        <p:spPr bwMode="auto">
          <a:xfrm>
            <a:off x="228600" y="4181475"/>
            <a:ext cx="8458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rPr>
              <a:t>The </a:t>
            </a:r>
            <a:r>
              <a:rPr lang="en-US" b="1" i="1" dirty="0">
                <a:latin typeface="Calibri" pitchFamily="34" charset="0"/>
              </a:rPr>
              <a:t>cumulative distribution function </a:t>
            </a:r>
            <a:r>
              <a:rPr lang="en-US" dirty="0">
                <a:latin typeface="Calibri" pitchFamily="34" charset="0"/>
              </a:rPr>
              <a:t>for a continuous random variable X, denoted by F(x), is the probability that the random variable X is </a:t>
            </a:r>
            <a:r>
              <a:rPr lang="en-US" b="1" i="1" dirty="0">
                <a:latin typeface="Calibri" pitchFamily="34" charset="0"/>
              </a:rPr>
              <a:t>at most </a:t>
            </a:r>
            <a:r>
              <a:rPr lang="en-US" dirty="0">
                <a:latin typeface="Calibri" pitchFamily="34" charset="0"/>
              </a:rPr>
              <a:t>some value of x. </a:t>
            </a:r>
          </a:p>
          <a:p>
            <a:pPr eaLnBrk="1" hangingPunct="1"/>
            <a:endParaRPr lang="en-US" dirty="0">
              <a:latin typeface="Calibri" pitchFamily="34" charset="0"/>
            </a:endParaRPr>
          </a:p>
          <a:p>
            <a:pPr eaLnBrk="1" hangingPunct="1"/>
            <a:r>
              <a:rPr lang="en-US" dirty="0">
                <a:latin typeface="Calibri" pitchFamily="34" charset="0"/>
              </a:rPr>
              <a:t>For example, F(x=8), also written as F(8), is the probability that the </a:t>
            </a:r>
            <a:r>
              <a:rPr lang="en-US" dirty="0" err="1">
                <a:latin typeface="Calibri" pitchFamily="34" charset="0"/>
              </a:rPr>
              <a:t>r.v</a:t>
            </a:r>
            <a:r>
              <a:rPr lang="en-US" dirty="0">
                <a:latin typeface="Calibri" pitchFamily="34" charset="0"/>
              </a:rPr>
              <a:t>. X is </a:t>
            </a:r>
            <a:r>
              <a:rPr lang="en-US" b="1" i="1" dirty="0">
                <a:latin typeface="Calibri" pitchFamily="34" charset="0"/>
              </a:rPr>
              <a:t>at most</a:t>
            </a:r>
            <a:r>
              <a:rPr lang="en-US" b="1" dirty="0">
                <a:latin typeface="Calibri" pitchFamily="34" charset="0"/>
              </a:rPr>
              <a:t> </a:t>
            </a:r>
            <a:r>
              <a:rPr lang="en-US" dirty="0">
                <a:latin typeface="Calibri" pitchFamily="34" charset="0"/>
              </a:rPr>
              <a:t>8. In the graph above, F(8) is represented by the shaded area.</a:t>
            </a:r>
          </a:p>
        </p:txBody>
      </p:sp>
      <p:sp>
        <p:nvSpPr>
          <p:cNvPr id="24581" name="TextBox 2"/>
          <p:cNvSpPr txBox="1">
            <a:spLocks noChangeArrowheads="1"/>
          </p:cNvSpPr>
          <p:nvPr/>
        </p:nvSpPr>
        <p:spPr bwMode="auto">
          <a:xfrm>
            <a:off x="228600" y="609600"/>
            <a:ext cx="685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b="1">
                <a:solidFill>
                  <a:schemeClr val="bg1"/>
                </a:solidFill>
                <a:latin typeface="Calibri" pitchFamily="34" charset="0"/>
              </a:rPr>
              <a:t>Cumulative Distribution Function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5"/>
          <p:cNvSpPr txBox="1">
            <a:spLocks noChangeArrowheads="1"/>
          </p:cNvSpPr>
          <p:nvPr/>
        </p:nvSpPr>
        <p:spPr bwMode="auto">
          <a:xfrm>
            <a:off x="4763" y="1371600"/>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Recall from the discrete case the definition of an expected value:</a:t>
            </a:r>
          </a:p>
          <a:p>
            <a:pPr eaLnBrk="1" hangingPunct="1"/>
            <a:endParaRPr lang="en-US" sz="2000" dirty="0">
              <a:latin typeface="Calibri" pitchFamily="34" charset="0"/>
            </a:endParaRPr>
          </a:p>
          <a:p>
            <a:pPr lvl="2" eaLnBrk="1" hangingPunct="1"/>
            <a:r>
              <a:rPr lang="en-US" sz="1800" dirty="0">
                <a:solidFill>
                  <a:srgbClr val="FF0000"/>
                </a:solidFill>
                <a:latin typeface="Calibri" pitchFamily="34" charset="0"/>
              </a:rPr>
              <a:t>Assume you were to repeat the random variable process (i.e., experiment) an</a:t>
            </a:r>
          </a:p>
          <a:p>
            <a:pPr lvl="2" eaLnBrk="1" hangingPunct="1"/>
            <a:r>
              <a:rPr lang="en-US" sz="1800" dirty="0">
                <a:solidFill>
                  <a:srgbClr val="FF0000"/>
                </a:solidFill>
                <a:latin typeface="Calibri" pitchFamily="34" charset="0"/>
              </a:rPr>
              <a:t>infinite number of times and take the average of all the outcomes.  The </a:t>
            </a:r>
          </a:p>
          <a:p>
            <a:pPr lvl="2" eaLnBrk="1" hangingPunct="1"/>
            <a:r>
              <a:rPr lang="en-US" sz="1800" dirty="0">
                <a:solidFill>
                  <a:srgbClr val="FF0000"/>
                </a:solidFill>
                <a:latin typeface="Calibri" pitchFamily="34" charset="0"/>
              </a:rPr>
              <a:t>average will be called the </a:t>
            </a:r>
            <a:r>
              <a:rPr lang="en-US" sz="1800" b="1" i="1" dirty="0">
                <a:solidFill>
                  <a:srgbClr val="FF0000"/>
                </a:solidFill>
                <a:latin typeface="Calibri" pitchFamily="34" charset="0"/>
              </a:rPr>
              <a:t>population mean</a:t>
            </a:r>
            <a:r>
              <a:rPr lang="en-US" sz="1800" dirty="0">
                <a:solidFill>
                  <a:srgbClr val="FF0000"/>
                </a:solidFill>
                <a:latin typeface="Calibri" pitchFamily="34" charset="0"/>
              </a:rPr>
              <a:t>, or the </a:t>
            </a:r>
            <a:r>
              <a:rPr lang="en-US" sz="1800" b="1" i="1" dirty="0">
                <a:solidFill>
                  <a:srgbClr val="FF0000"/>
                </a:solidFill>
                <a:latin typeface="Calibri" pitchFamily="34" charset="0"/>
              </a:rPr>
              <a:t>expected value</a:t>
            </a:r>
            <a:r>
              <a:rPr lang="en-US" sz="1800" i="1" dirty="0">
                <a:solidFill>
                  <a:srgbClr val="FF0000"/>
                </a:solidFill>
                <a:latin typeface="Calibri" pitchFamily="34" charset="0"/>
              </a:rPr>
              <a:t>.</a:t>
            </a:r>
          </a:p>
          <a:p>
            <a:pPr eaLnBrk="1" hangingPunct="1"/>
            <a:endParaRPr lang="en-US" sz="2000" dirty="0">
              <a:latin typeface="Calibri" pitchFamily="34" charset="0"/>
            </a:endParaRPr>
          </a:p>
          <a:p>
            <a:pPr eaLnBrk="1" hangingPunct="1"/>
            <a:r>
              <a:rPr lang="en-US" sz="2000" dirty="0">
                <a:latin typeface="Calibri" pitchFamily="34" charset="0"/>
              </a:rPr>
              <a:t>Again, the expected value of a continuous </a:t>
            </a:r>
            <a:r>
              <a:rPr lang="en-US" sz="2000" dirty="0" err="1">
                <a:latin typeface="Calibri" pitchFamily="34" charset="0"/>
              </a:rPr>
              <a:t>rv</a:t>
            </a:r>
            <a:r>
              <a:rPr lang="en-US" sz="2000" dirty="0">
                <a:latin typeface="Calibri" pitchFamily="34" charset="0"/>
              </a:rPr>
              <a:t> </a:t>
            </a:r>
            <a:r>
              <a:rPr lang="en-US" sz="2000">
                <a:latin typeface="Calibri" pitchFamily="34" charset="0"/>
              </a:rPr>
              <a:t>X with </a:t>
            </a:r>
            <a:r>
              <a:rPr lang="en-US" sz="2000" dirty="0">
                <a:latin typeface="Calibri" pitchFamily="34" charset="0"/>
              </a:rPr>
              <a:t>pdf </a:t>
            </a:r>
            <a:r>
              <a:rPr lang="en-US" sz="2000" i="1" dirty="0">
                <a:latin typeface="Calibri" pitchFamily="34" charset="0"/>
              </a:rPr>
              <a:t>f(x) </a:t>
            </a:r>
            <a:r>
              <a:rPr lang="en-US" sz="2000" dirty="0">
                <a:latin typeface="Calibri" pitchFamily="34" charset="0"/>
              </a:rPr>
              <a:t>is the probability weighted average of the possible values of X. </a:t>
            </a:r>
          </a:p>
          <a:p>
            <a:pPr eaLnBrk="1" hangingPunct="1"/>
            <a:endParaRPr lang="en-US" sz="2000" dirty="0">
              <a:solidFill>
                <a:srgbClr val="FF0000"/>
              </a:solidFill>
              <a:latin typeface="Calibri" pitchFamily="34" charset="0"/>
            </a:endParaRPr>
          </a:p>
          <a:p>
            <a:pPr eaLnBrk="1" hangingPunct="1"/>
            <a:r>
              <a:rPr lang="en-US" sz="2000" dirty="0">
                <a:solidFill>
                  <a:srgbClr val="FF0000"/>
                </a:solidFill>
                <a:latin typeface="Calibri" pitchFamily="34" charset="0"/>
              </a:rPr>
              <a:t>Let’s go back to our newborn weight example. Assume that you were to pick from the population of newborns many, many times, and record their weight. The expected value of X, which in this case is the </a:t>
            </a:r>
            <a:r>
              <a:rPr lang="en-US" sz="2000" dirty="0" err="1">
                <a:solidFill>
                  <a:srgbClr val="FF0000"/>
                </a:solidFill>
                <a:latin typeface="Calibri" pitchFamily="34" charset="0"/>
              </a:rPr>
              <a:t>rv</a:t>
            </a:r>
            <a:r>
              <a:rPr lang="en-US" sz="2000" dirty="0">
                <a:solidFill>
                  <a:srgbClr val="FF0000"/>
                </a:solidFill>
                <a:latin typeface="Calibri" pitchFamily="34" charset="0"/>
              </a:rPr>
              <a:t> denoting the weight of newborns, is the long term average weight of </a:t>
            </a:r>
            <a:r>
              <a:rPr lang="en-US" sz="2000" i="1" dirty="0">
                <a:solidFill>
                  <a:srgbClr val="FF0000"/>
                </a:solidFill>
                <a:latin typeface="Calibri" pitchFamily="34" charset="0"/>
              </a:rPr>
              <a:t>all</a:t>
            </a:r>
            <a:r>
              <a:rPr lang="en-US" sz="2000" dirty="0">
                <a:solidFill>
                  <a:srgbClr val="FF0000"/>
                </a:solidFill>
                <a:latin typeface="Calibri" pitchFamily="34" charset="0"/>
              </a:rPr>
              <a:t> newborns that we pick. Said differently, it is the average of the population of infants.</a:t>
            </a:r>
          </a:p>
          <a:p>
            <a:pPr eaLnBrk="1" hangingPunct="1"/>
            <a:endParaRPr lang="en-US" sz="900" dirty="0">
              <a:solidFill>
                <a:srgbClr val="FF0000"/>
              </a:solidFill>
              <a:latin typeface="Calibri" pitchFamily="34" charset="0"/>
            </a:endParaRPr>
          </a:p>
          <a:p>
            <a:pPr eaLnBrk="1" hangingPunct="1"/>
            <a:endParaRPr lang="en-US" sz="900" dirty="0">
              <a:solidFill>
                <a:srgbClr val="FF0000"/>
              </a:solidFill>
              <a:latin typeface="Calibri" pitchFamily="34" charset="0"/>
            </a:endParaRPr>
          </a:p>
          <a:p>
            <a:pPr eaLnBrk="1" hangingPunct="1"/>
            <a:r>
              <a:rPr lang="en-US" sz="1800" i="1" u="sng" dirty="0">
                <a:latin typeface="Calibri" pitchFamily="34" charset="0"/>
              </a:rPr>
              <a:t>For discrete </a:t>
            </a:r>
            <a:r>
              <a:rPr lang="en-US" sz="1800" i="1" u="sng" dirty="0" err="1">
                <a:latin typeface="Calibri" pitchFamily="34" charset="0"/>
              </a:rPr>
              <a:t>rv’s</a:t>
            </a:r>
            <a:r>
              <a:rPr lang="en-US" sz="1800" i="1" u="sng" dirty="0">
                <a:latin typeface="Calibri" pitchFamily="34" charset="0"/>
              </a:rPr>
              <a:t>, we might never observe E(X) as an actual value; For continuous  </a:t>
            </a:r>
            <a:r>
              <a:rPr lang="en-US" sz="1800" i="1" u="sng" dirty="0" err="1">
                <a:latin typeface="Calibri" pitchFamily="34" charset="0"/>
              </a:rPr>
              <a:t>rv’s</a:t>
            </a:r>
            <a:r>
              <a:rPr lang="en-US" sz="1800" i="1" u="sng" dirty="0">
                <a:latin typeface="Calibri" pitchFamily="34" charset="0"/>
              </a:rPr>
              <a:t>, we might or might not. </a:t>
            </a:r>
            <a:endParaRPr lang="en-US" sz="1800" i="1" u="sng" dirty="0">
              <a:solidFill>
                <a:srgbClr val="FF0000"/>
              </a:solidFill>
              <a:latin typeface="Calibri" pitchFamily="34" charset="0"/>
            </a:endParaRPr>
          </a:p>
        </p:txBody>
      </p:sp>
      <p:sp>
        <p:nvSpPr>
          <p:cNvPr id="25603"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4" name="Rectangle 8"/>
          <p:cNvSpPr>
            <a:spLocks noChangeArrowheads="1"/>
          </p:cNvSpPr>
          <p:nvPr/>
        </p:nvSpPr>
        <p:spPr bwMode="auto">
          <a:xfrm>
            <a:off x="0" y="857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25605" name="Rectangle 10"/>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6" name="Rectangle 11"/>
          <p:cNvSpPr>
            <a:spLocks noChangeArrowheads="1"/>
          </p:cNvSpPr>
          <p:nvPr/>
        </p:nvSpPr>
        <p:spPr bwMode="auto">
          <a:xfrm>
            <a:off x="0" y="857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13" name="Title 1"/>
          <p:cNvSpPr txBox="1">
            <a:spLocks/>
          </p:cNvSpPr>
          <p:nvPr/>
        </p:nvSpPr>
        <p:spPr bwMode="auto">
          <a:xfrm>
            <a:off x="152400" y="609600"/>
            <a:ext cx="8763000" cy="685800"/>
          </a:xfrm>
          <a:prstGeom prst="rect">
            <a:avLst/>
          </a:prstGeom>
          <a:noFill/>
          <a:ln w="9525">
            <a:noFill/>
            <a:miter lim="800000"/>
            <a:headEnd/>
            <a:tailEnd/>
          </a:ln>
        </p:spPr>
        <p:txBody>
          <a:bodyPr anchor="ctr"/>
          <a:lstStyle/>
          <a:p>
            <a:pPr eaLnBrk="0" hangingPunct="0">
              <a:defRPr/>
            </a:pPr>
            <a:r>
              <a:rPr lang="en-US" sz="3200" b="1" kern="0" dirty="0">
                <a:solidFill>
                  <a:schemeClr val="bg1"/>
                </a:solidFill>
                <a:latin typeface="Calibri" pitchFamily="34" charset="0"/>
                <a:ea typeface="+mj-ea"/>
                <a:cs typeface="Calibri" pitchFamily="34" charset="0"/>
              </a:rPr>
              <a:t>Expected Values of Continuous Random Variables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76200" y="568325"/>
            <a:ext cx="8077200" cy="803275"/>
          </a:xfrm>
        </p:spPr>
        <p:txBody>
          <a:bodyPr/>
          <a:lstStyle/>
          <a:p>
            <a:pPr algn="l"/>
            <a:r>
              <a:rPr lang="en-US" sz="3600" b="1" dirty="0">
                <a:solidFill>
                  <a:schemeClr val="bg1"/>
                </a:solidFill>
                <a:latin typeface="Calibri" pitchFamily="34" charset="0"/>
              </a:rPr>
              <a:t>Median and Percentiles</a:t>
            </a:r>
            <a:endParaRPr lang="en-US" sz="4800" b="1" dirty="0">
              <a:solidFill>
                <a:schemeClr val="bg1"/>
              </a:solidFill>
              <a:latin typeface="Calibri" pitchFamily="34" charset="0"/>
            </a:endParaRPr>
          </a:p>
        </p:txBody>
      </p:sp>
      <p:sp>
        <p:nvSpPr>
          <p:cNvPr id="26627" name="Rectangle 2"/>
          <p:cNvSpPr>
            <a:spLocks noChangeArrowheads="1"/>
          </p:cNvSpPr>
          <p:nvPr/>
        </p:nvSpPr>
        <p:spPr bwMode="auto">
          <a:xfrm>
            <a:off x="0" y="1285875"/>
            <a:ext cx="91440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AutoNum type="arabicPeriod"/>
            </a:pPr>
            <a:r>
              <a:rPr lang="en-US">
                <a:latin typeface="Calibri" pitchFamily="34" charset="0"/>
              </a:rPr>
              <a:t>The median is the value which splits the area under pdf </a:t>
            </a:r>
            <a:r>
              <a:rPr lang="en-US" i="1">
                <a:latin typeface="Calibri" pitchFamily="34" charset="0"/>
              </a:rPr>
              <a:t>f(x) </a:t>
            </a:r>
            <a:r>
              <a:rPr lang="en-US">
                <a:latin typeface="Calibri" pitchFamily="34" charset="0"/>
              </a:rPr>
              <a:t>in half. That is, 0.5=50% of the area under f(x) is to the left of the median and 0.5=50% of the area under f(x) is to the right of the median.</a:t>
            </a:r>
          </a:p>
          <a:p>
            <a:pPr marL="457200" indent="-457200">
              <a:buFont typeface="Times New Roman" pitchFamily="18" charset="0"/>
              <a:buAutoNum type="arabicPeriod"/>
            </a:pPr>
            <a:endParaRPr lang="en-US" sz="500">
              <a:latin typeface="Calibri" pitchFamily="34" charset="0"/>
            </a:endParaRPr>
          </a:p>
          <a:p>
            <a:pPr marL="457200" indent="-457200">
              <a:buFont typeface="Times New Roman" pitchFamily="18" charset="0"/>
              <a:buAutoNum type="arabicPeriod"/>
            </a:pPr>
            <a:r>
              <a:rPr lang="en-US">
                <a:latin typeface="Calibri" pitchFamily="34" charset="0"/>
              </a:rPr>
              <a:t>A percentile is the value of rv X below which a certain percent of observation values fall. So, the 20</a:t>
            </a:r>
            <a:r>
              <a:rPr lang="en-US" baseline="30000">
                <a:latin typeface="Calibri" pitchFamily="34" charset="0"/>
              </a:rPr>
              <a:t>th</a:t>
            </a:r>
            <a:r>
              <a:rPr lang="en-US">
                <a:latin typeface="Calibri" pitchFamily="34" charset="0"/>
              </a:rPr>
              <a:t> percentile is the value of X below which 20% of the observations may be found, 79</a:t>
            </a:r>
            <a:r>
              <a:rPr lang="en-US" baseline="30000">
                <a:latin typeface="Calibri" pitchFamily="34" charset="0"/>
              </a:rPr>
              <a:t>th</a:t>
            </a:r>
            <a:r>
              <a:rPr lang="en-US">
                <a:latin typeface="Calibri" pitchFamily="34" charset="0"/>
              </a:rPr>
              <a:t> percentile is the value of X below which 79% of the observations may be found, etc.  		</a:t>
            </a:r>
            <a:r>
              <a:rPr lang="en-US" b="1" i="1">
                <a:solidFill>
                  <a:srgbClr val="FF0000"/>
                </a:solidFill>
                <a:latin typeface="Calibri" pitchFamily="34" charset="0"/>
              </a:rPr>
              <a:t>What percentile is the median?</a:t>
            </a:r>
          </a:p>
          <a:p>
            <a:pPr marL="457200" indent="-457200">
              <a:buFont typeface="Times New Roman" pitchFamily="18" charset="0"/>
              <a:buAutoNum type="arabicPeriod"/>
            </a:pPr>
            <a:endParaRPr lang="en-US" sz="500">
              <a:latin typeface="Calibri" pitchFamily="34" charset="0"/>
            </a:endParaRPr>
          </a:p>
          <a:p>
            <a:pPr marL="457200" indent="-457200">
              <a:buFont typeface="Times New Roman" pitchFamily="18" charset="0"/>
              <a:buAutoNum type="arabicPeriod"/>
            </a:pPr>
            <a:r>
              <a:rPr lang="en-US">
                <a:latin typeface="Calibri" pitchFamily="34" charset="0"/>
              </a:rPr>
              <a:t>Said differently, the value </a:t>
            </a:r>
            <a:r>
              <a:rPr lang="en-US" i="1">
                <a:latin typeface="Calibri" pitchFamily="34" charset="0"/>
              </a:rPr>
              <a:t>x</a:t>
            </a:r>
            <a:r>
              <a:rPr lang="en-US">
                <a:latin typeface="Calibri" pitchFamily="34" charset="0"/>
              </a:rPr>
              <a:t> at the 79</a:t>
            </a:r>
            <a:r>
              <a:rPr lang="en-US" baseline="30000">
                <a:latin typeface="Calibri" pitchFamily="34" charset="0"/>
              </a:rPr>
              <a:t>th</a:t>
            </a:r>
            <a:r>
              <a:rPr lang="en-US">
                <a:latin typeface="Calibri" pitchFamily="34" charset="0"/>
              </a:rPr>
              <a:t> percentile is such that the area under the graph of pdf </a:t>
            </a:r>
            <a:r>
              <a:rPr lang="en-US" i="1">
                <a:latin typeface="Calibri" pitchFamily="34" charset="0"/>
              </a:rPr>
              <a:t>f</a:t>
            </a:r>
            <a:r>
              <a:rPr lang="en-US">
                <a:latin typeface="Calibri" pitchFamily="34" charset="0"/>
              </a:rPr>
              <a:t>(</a:t>
            </a:r>
            <a:r>
              <a:rPr lang="en-US" i="1">
                <a:latin typeface="Calibri" pitchFamily="34" charset="0"/>
              </a:rPr>
              <a:t>x</a:t>
            </a:r>
            <a:r>
              <a:rPr lang="en-US">
                <a:latin typeface="Calibri" pitchFamily="34" charset="0"/>
              </a:rPr>
              <a:t>) to the left of </a:t>
            </a:r>
            <a:r>
              <a:rPr lang="en-US" i="1">
                <a:latin typeface="Calibri" pitchFamily="34" charset="0"/>
              </a:rPr>
              <a:t>x</a:t>
            </a:r>
            <a:r>
              <a:rPr lang="en-US">
                <a:latin typeface="Calibri" pitchFamily="34" charset="0"/>
              </a:rPr>
              <a:t> is equal to 0.79. Or, the probability that we get a value that is </a:t>
            </a:r>
            <a:r>
              <a:rPr lang="en-US" b="1">
                <a:latin typeface="Calibri" pitchFamily="34" charset="0"/>
              </a:rPr>
              <a:t>at most </a:t>
            </a:r>
            <a:r>
              <a:rPr lang="en-US" b="1" i="1">
                <a:latin typeface="Calibri" pitchFamily="34" charset="0"/>
              </a:rPr>
              <a:t>x</a:t>
            </a:r>
            <a:r>
              <a:rPr lang="en-US">
                <a:latin typeface="Calibri" pitchFamily="34" charset="0"/>
              </a:rPr>
              <a:t> is 0.79.</a:t>
            </a:r>
          </a:p>
          <a:p>
            <a:pPr marL="457200" indent="-457200">
              <a:buFont typeface="Times New Roman" pitchFamily="18" charset="0"/>
              <a:buAutoNum type="arabicPeriod"/>
            </a:pPr>
            <a:endParaRPr lang="en-US" sz="1000">
              <a:latin typeface="Calibri" pitchFamily="34" charset="0"/>
            </a:endParaRPr>
          </a:p>
          <a:p>
            <a:pPr marL="457200" indent="-457200"/>
            <a:r>
              <a:rPr lang="en-US" b="1" i="1">
                <a:solidFill>
                  <a:srgbClr val="FF0000"/>
                </a:solidFill>
                <a:latin typeface="Calibri" pitchFamily="34" charset="0"/>
              </a:rPr>
              <a:t>Example for discussion:</a:t>
            </a:r>
          </a:p>
          <a:p>
            <a:pPr lvl="3"/>
            <a:r>
              <a:rPr lang="en-US">
                <a:solidFill>
                  <a:srgbClr val="FF0000"/>
                </a:solidFill>
                <a:latin typeface="Calibri" pitchFamily="34" charset="0"/>
              </a:rPr>
              <a:t>When we say that an individual’s SAT score was at the 85</a:t>
            </a:r>
            <a:r>
              <a:rPr lang="en-US" baseline="30000">
                <a:solidFill>
                  <a:srgbClr val="FF0000"/>
                </a:solidFill>
                <a:latin typeface="Calibri" pitchFamily="34" charset="0"/>
              </a:rPr>
              <a:t>th</a:t>
            </a:r>
            <a:r>
              <a:rPr lang="en-US">
                <a:solidFill>
                  <a:srgbClr val="FF0000"/>
                </a:solidFill>
                <a:latin typeface="Calibri" pitchFamily="34" charset="0"/>
              </a:rPr>
              <a:t> percentile of the population, what do we mean?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075"/>
            <a:ext cx="9144000" cy="641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62325"/>
            <a:ext cx="600233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5"/>
          <p:cNvSpPr txBox="1">
            <a:spLocks noChangeArrowheads="1"/>
          </p:cNvSpPr>
          <p:nvPr/>
        </p:nvSpPr>
        <p:spPr bwMode="auto">
          <a:xfrm>
            <a:off x="228600" y="5029200"/>
            <a:ext cx="8686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latin typeface="Calibri" pitchFamily="34" charset="0"/>
              </a:rPr>
              <a:t>This definition is very similar to the definition in the discrete case.</a:t>
            </a:r>
          </a:p>
          <a:p>
            <a:pPr eaLnBrk="1" hangingPunct="1"/>
            <a:endParaRPr lang="en-US" sz="500">
              <a:latin typeface="Calibri" pitchFamily="34" charset="0"/>
            </a:endParaRPr>
          </a:p>
          <a:p>
            <a:pPr eaLnBrk="1" hangingPunct="1"/>
            <a:r>
              <a:rPr lang="en-US" sz="2000" i="1" u="sng">
                <a:latin typeface="Calibri" pitchFamily="34" charset="0"/>
              </a:rPr>
              <a:t>Also, as with the expected value, we can interpret the variance and standard deviation of an </a:t>
            </a:r>
            <a:r>
              <a:rPr lang="en-US" sz="2000" u="sng">
                <a:latin typeface="Calibri" pitchFamily="34" charset="0"/>
              </a:rPr>
              <a:t>r.v.</a:t>
            </a:r>
            <a:r>
              <a:rPr lang="en-US" sz="2000" i="1" u="sng">
                <a:latin typeface="Calibri" pitchFamily="34" charset="0"/>
              </a:rPr>
              <a:t> as the long-run variance and standard deviation of the variable over many independent repetitions of an experiment</a:t>
            </a: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24000"/>
            <a:ext cx="3590925" cy="5239040"/>
          </a:xfrm>
          <a:prstGeom prst="rect">
            <a:avLst/>
          </a:prstGeom>
        </p:spPr>
      </p:pic>
      <p:sp>
        <p:nvSpPr>
          <p:cNvPr id="4" name="TextBox 3"/>
          <p:cNvSpPr txBox="1"/>
          <p:nvPr/>
        </p:nvSpPr>
        <p:spPr>
          <a:xfrm>
            <a:off x="28575" y="6457890"/>
            <a:ext cx="7772400" cy="400110"/>
          </a:xfrm>
          <a:prstGeom prst="rect">
            <a:avLst/>
          </a:prstGeom>
          <a:noFill/>
        </p:spPr>
        <p:txBody>
          <a:bodyPr wrap="square" rtlCol="0">
            <a:spAutoFit/>
          </a:bodyPr>
          <a:lstStyle/>
          <a:p>
            <a:r>
              <a:rPr lang="en-US" sz="2000" dirty="0">
                <a:latin typeface="Calibri" pitchFamily="34" charset="0"/>
              </a:rPr>
              <a:t>Source: </a:t>
            </a:r>
            <a:r>
              <a:rPr lang="en-US" sz="2000" dirty="0">
                <a:latin typeface="Calibri" pitchFamily="34" charset="0"/>
                <a:hlinkClick r:id="rId3"/>
              </a:rPr>
              <a:t>www.causeweb.org</a:t>
            </a:r>
            <a:r>
              <a:rPr lang="en-US" sz="2000" dirty="0">
                <a:latin typeface="Calibri" pitchFamily="34" charset="0"/>
              </a:rPr>
              <a:t> </a:t>
            </a:r>
          </a:p>
        </p:txBody>
      </p:sp>
      <p:sp>
        <p:nvSpPr>
          <p:cNvPr id="5" name="Title 1"/>
          <p:cNvSpPr>
            <a:spLocks noGrp="1"/>
          </p:cNvSpPr>
          <p:nvPr>
            <p:ph type="title"/>
          </p:nvPr>
        </p:nvSpPr>
        <p:spPr>
          <a:xfrm>
            <a:off x="76200" y="568325"/>
            <a:ext cx="8077200" cy="803275"/>
          </a:xfrm>
        </p:spPr>
        <p:txBody>
          <a:bodyPr/>
          <a:lstStyle/>
          <a:p>
            <a:pPr algn="l"/>
            <a:r>
              <a:rPr lang="en-US" sz="3600" b="1" dirty="0">
                <a:solidFill>
                  <a:schemeClr val="bg1"/>
                </a:solidFill>
                <a:latin typeface="Calibri" pitchFamily="34" charset="0"/>
              </a:rPr>
              <a:t>Standard Deviation</a:t>
            </a:r>
            <a:endParaRPr lang="en-US" sz="4800" b="1" dirty="0">
              <a:solidFill>
                <a:schemeClr val="bg1"/>
              </a:solidFill>
              <a:latin typeface="Calibri" pitchFamily="34" charset="0"/>
            </a:endParaRPr>
          </a:p>
        </p:txBody>
      </p:sp>
    </p:spTree>
    <p:extLst>
      <p:ext uri="{BB962C8B-B14F-4D97-AF65-F5344CB8AC3E}">
        <p14:creationId xmlns:p14="http://schemas.microsoft.com/office/powerpoint/2010/main" val="170214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52400" y="381000"/>
            <a:ext cx="7772400" cy="1143000"/>
          </a:xfrm>
        </p:spPr>
        <p:txBody>
          <a:bodyPr/>
          <a:lstStyle/>
          <a:p>
            <a:pPr algn="l" eaLnBrk="1" hangingPunct="1"/>
            <a:r>
              <a:rPr lang="en-US" sz="3600" b="1" dirty="0">
                <a:solidFill>
                  <a:schemeClr val="bg1"/>
                </a:solidFill>
                <a:latin typeface="Calibri" pitchFamily="34" charset="0"/>
              </a:rPr>
              <a:t>Example</a:t>
            </a:r>
          </a:p>
        </p:txBody>
      </p:sp>
      <p:sp>
        <p:nvSpPr>
          <p:cNvPr id="4099" name="Rectangle 3"/>
          <p:cNvSpPr>
            <a:spLocks noGrp="1" noChangeArrowheads="1"/>
          </p:cNvSpPr>
          <p:nvPr>
            <p:ph type="body" idx="1"/>
          </p:nvPr>
        </p:nvSpPr>
        <p:spPr>
          <a:xfrm>
            <a:off x="228600" y="1371600"/>
            <a:ext cx="8686800" cy="5486400"/>
          </a:xfrm>
        </p:spPr>
        <p:txBody>
          <a:bodyPr/>
          <a:lstStyle/>
          <a:p>
            <a:pPr eaLnBrk="1" hangingPunct="1">
              <a:lnSpc>
                <a:spcPct val="90000"/>
              </a:lnSpc>
            </a:pPr>
            <a:r>
              <a:rPr lang="en-US" sz="2400" dirty="0">
                <a:latin typeface="Calibri" pitchFamily="34" charset="0"/>
              </a:rPr>
              <a:t>You have two gas stations across the street from each other, each one with three pumps. </a:t>
            </a:r>
          </a:p>
          <a:p>
            <a:pPr lvl="1" eaLnBrk="1" hangingPunct="1">
              <a:lnSpc>
                <a:spcPct val="90000"/>
              </a:lnSpc>
            </a:pPr>
            <a:r>
              <a:rPr lang="en-US" sz="2000" dirty="0">
                <a:latin typeface="Calibri" pitchFamily="34" charset="0"/>
              </a:rPr>
              <a:t>Let X = total number of pumps in use at the two stations </a:t>
            </a:r>
          </a:p>
          <a:p>
            <a:pPr lvl="2" eaLnBrk="1" hangingPunct="1">
              <a:lnSpc>
                <a:spcPct val="90000"/>
              </a:lnSpc>
            </a:pPr>
            <a:r>
              <a:rPr lang="en-US" sz="1800" dirty="0">
                <a:latin typeface="Calibri" pitchFamily="34" charset="0"/>
              </a:rPr>
              <a:t>Possible values of X at any given time range between 0 and 6</a:t>
            </a:r>
          </a:p>
          <a:p>
            <a:pPr lvl="1" eaLnBrk="1" hangingPunct="1">
              <a:lnSpc>
                <a:spcPct val="90000"/>
              </a:lnSpc>
            </a:pPr>
            <a:r>
              <a:rPr lang="en-US" sz="2000" dirty="0">
                <a:latin typeface="Calibri" pitchFamily="34" charset="0"/>
              </a:rPr>
              <a:t>Let Y = the difference between the number of pumps in use at station 1 and the number in use at station 2</a:t>
            </a:r>
          </a:p>
          <a:p>
            <a:pPr lvl="2" eaLnBrk="1" hangingPunct="1">
              <a:lnSpc>
                <a:spcPct val="90000"/>
              </a:lnSpc>
            </a:pPr>
            <a:r>
              <a:rPr lang="en-US" sz="1800" dirty="0">
                <a:latin typeface="Calibri" pitchFamily="34" charset="0"/>
              </a:rPr>
              <a:t>Possible values of Y at any given time range between -3 and 3</a:t>
            </a:r>
          </a:p>
          <a:p>
            <a:pPr lvl="1" eaLnBrk="1" hangingPunct="1">
              <a:lnSpc>
                <a:spcPct val="90000"/>
              </a:lnSpc>
            </a:pPr>
            <a:r>
              <a:rPr lang="en-US" sz="2000" dirty="0">
                <a:latin typeface="Calibri" pitchFamily="34" charset="0"/>
              </a:rPr>
              <a:t>Let U = maximum of the numbers of pumps in use at the two stations</a:t>
            </a:r>
          </a:p>
          <a:p>
            <a:pPr lvl="2" eaLnBrk="1" hangingPunct="1">
              <a:lnSpc>
                <a:spcPct val="90000"/>
              </a:lnSpc>
            </a:pPr>
            <a:r>
              <a:rPr lang="en-US" sz="1800" dirty="0">
                <a:latin typeface="Calibri" pitchFamily="34" charset="0"/>
              </a:rPr>
              <a:t>Possible values of U at any given time range between ___ and ___.</a:t>
            </a:r>
          </a:p>
          <a:p>
            <a:pPr lvl="1" eaLnBrk="1" hangingPunct="1">
              <a:lnSpc>
                <a:spcPct val="90000"/>
              </a:lnSpc>
            </a:pPr>
            <a:r>
              <a:rPr lang="en-US" sz="2000" dirty="0">
                <a:latin typeface="Calibri" pitchFamily="34" charset="0"/>
              </a:rPr>
              <a:t>Assume we carry out the experiment and get </a:t>
            </a:r>
            <a:r>
              <a:rPr lang="en-US" sz="2000" b="1" i="1" dirty="0">
                <a:latin typeface="Calibri" pitchFamily="34" charset="0"/>
              </a:rPr>
              <a:t>event s</a:t>
            </a:r>
            <a:r>
              <a:rPr lang="en-US" sz="2000" i="1" dirty="0">
                <a:latin typeface="Calibri" pitchFamily="34" charset="0"/>
              </a:rPr>
              <a:t> = (# cars at gas station 1, # cars at gas station 2) = (2,3)</a:t>
            </a:r>
            <a:r>
              <a:rPr lang="en-US" sz="2000" dirty="0">
                <a:latin typeface="Calibri" pitchFamily="34" charset="0"/>
              </a:rPr>
              <a:t>. That is, there are 2 cars at the first gas station and 3 cars at the second gas station. So, when s = (2,3),</a:t>
            </a:r>
          </a:p>
          <a:p>
            <a:pPr lvl="2" eaLnBrk="1" hangingPunct="1">
              <a:lnSpc>
                <a:spcPct val="90000"/>
              </a:lnSpc>
            </a:pPr>
            <a:r>
              <a:rPr lang="en-US" sz="1800" dirty="0">
                <a:latin typeface="Calibri" pitchFamily="34" charset="0"/>
              </a:rPr>
              <a:t>X(s) = X((2,3)) = x = 2 + 3 = 5</a:t>
            </a:r>
          </a:p>
          <a:p>
            <a:pPr lvl="2" eaLnBrk="1" hangingPunct="1">
              <a:lnSpc>
                <a:spcPct val="90000"/>
              </a:lnSpc>
            </a:pPr>
            <a:r>
              <a:rPr lang="en-US" sz="1800" dirty="0">
                <a:latin typeface="Calibri" pitchFamily="34" charset="0"/>
              </a:rPr>
              <a:t>Y(s) = Y((2,3)) = y = 2 – 3 = -1</a:t>
            </a:r>
          </a:p>
          <a:p>
            <a:pPr lvl="2" eaLnBrk="1" hangingPunct="1">
              <a:lnSpc>
                <a:spcPct val="90000"/>
              </a:lnSpc>
            </a:pPr>
            <a:r>
              <a:rPr lang="en-US" sz="1800" dirty="0">
                <a:latin typeface="Calibri" pitchFamily="34" charset="0"/>
              </a:rPr>
              <a:t>U(s) = U((2,3)) = u = max(2,3) = 3</a:t>
            </a:r>
          </a:p>
          <a:p>
            <a:pPr lvl="1" eaLnBrk="1" hangingPunct="1">
              <a:lnSpc>
                <a:spcPct val="90000"/>
              </a:lnSpc>
            </a:pPr>
            <a:r>
              <a:rPr lang="en-US" sz="2000" dirty="0">
                <a:latin typeface="Calibri" pitchFamily="34" charset="0"/>
              </a:rPr>
              <a:t>Notation: </a:t>
            </a:r>
            <a:r>
              <a:rPr lang="en-US" sz="2000" b="1" dirty="0">
                <a:solidFill>
                  <a:srgbClr val="CC3300"/>
                </a:solidFill>
                <a:latin typeface="Calibri" pitchFamily="34" charset="0"/>
              </a:rPr>
              <a:t>X(s) = </a:t>
            </a:r>
            <a:r>
              <a:rPr lang="en-US" sz="2000" b="1" i="1" dirty="0">
                <a:solidFill>
                  <a:srgbClr val="CC3300"/>
                </a:solidFill>
                <a:latin typeface="Calibri" pitchFamily="34" charset="0"/>
              </a:rPr>
              <a:t>x</a:t>
            </a:r>
            <a:r>
              <a:rPr lang="en-US" sz="2000" b="1" dirty="0">
                <a:latin typeface="Calibri" pitchFamily="34" charset="0"/>
              </a:rPr>
              <a:t> </a:t>
            </a:r>
            <a:r>
              <a:rPr lang="en-US" sz="2000" dirty="0">
                <a:latin typeface="Calibri" pitchFamily="34" charset="0"/>
              </a:rPr>
              <a:t>means that </a:t>
            </a:r>
            <a:r>
              <a:rPr lang="en-US" sz="2000" b="1" i="1" dirty="0">
                <a:latin typeface="Calibri" pitchFamily="34" charset="0"/>
              </a:rPr>
              <a:t>x</a:t>
            </a:r>
            <a:r>
              <a:rPr lang="en-US" sz="2000" dirty="0">
                <a:latin typeface="Calibri" pitchFamily="34" charset="0"/>
              </a:rPr>
              <a:t> is the value associated with the outcome </a:t>
            </a:r>
            <a:r>
              <a:rPr lang="en-US" sz="2000" b="1" i="1" dirty="0">
                <a:latin typeface="Calibri" pitchFamily="34" charset="0"/>
              </a:rPr>
              <a:t>s</a:t>
            </a:r>
            <a:r>
              <a:rPr lang="en-US" sz="2000" dirty="0">
                <a:latin typeface="Calibri" pitchFamily="34" charset="0"/>
              </a:rPr>
              <a:t> by the random variable </a:t>
            </a:r>
            <a:r>
              <a:rPr lang="en-US" sz="2000" b="1" i="1" dirty="0">
                <a:latin typeface="Calibri" pitchFamily="34" charset="0"/>
              </a:rPr>
              <a:t>X</a:t>
            </a:r>
            <a:r>
              <a:rPr lang="en-US" sz="2000" dirty="0">
                <a:latin typeface="Calibri"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eugeneby\Dropbox\Documents\Work and School\Teaching\MUSA Spatial Stats\Prepared Lectures\Lecture 4 - Standard Devi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7125196"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76200" y="568325"/>
            <a:ext cx="8077200" cy="803275"/>
          </a:xfrm>
        </p:spPr>
        <p:txBody>
          <a:bodyPr/>
          <a:lstStyle/>
          <a:p>
            <a:pPr algn="l"/>
            <a:r>
              <a:rPr lang="en-US" sz="3600" b="1" dirty="0">
                <a:solidFill>
                  <a:schemeClr val="bg1"/>
                </a:solidFill>
                <a:latin typeface="Calibri" pitchFamily="34" charset="0"/>
              </a:rPr>
              <a:t>Standard Deviation</a:t>
            </a:r>
            <a:endParaRPr lang="en-US" sz="4800" b="1" dirty="0">
              <a:solidFill>
                <a:schemeClr val="bg1"/>
              </a:solidFill>
              <a:latin typeface="Calibri" pitchFamily="34" charset="0"/>
            </a:endParaRPr>
          </a:p>
        </p:txBody>
      </p:sp>
    </p:spTree>
    <p:extLst>
      <p:ext uri="{BB962C8B-B14F-4D97-AF65-F5344CB8AC3E}">
        <p14:creationId xmlns:p14="http://schemas.microsoft.com/office/powerpoint/2010/main" val="399327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76200" y="568325"/>
            <a:ext cx="80772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en-US" sz="3600" b="1" kern="0" dirty="0">
                <a:solidFill>
                  <a:schemeClr val="bg1"/>
                </a:solidFill>
                <a:latin typeface="Calibri" pitchFamily="34" charset="0"/>
              </a:rPr>
              <a:t>Mean and Standard Deviation</a:t>
            </a:r>
            <a:endParaRPr lang="en-US" sz="4800" b="1" kern="0" dirty="0">
              <a:solidFill>
                <a:schemeClr val="bg1"/>
              </a:solidFill>
              <a:latin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24000"/>
            <a:ext cx="3238500" cy="4572000"/>
          </a:xfrm>
          <a:prstGeom prst="rect">
            <a:avLst/>
          </a:prstGeom>
        </p:spPr>
      </p:pic>
    </p:spTree>
    <p:extLst>
      <p:ext uri="{BB962C8B-B14F-4D97-AF65-F5344CB8AC3E}">
        <p14:creationId xmlns:p14="http://schemas.microsoft.com/office/powerpoint/2010/main" val="1683387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609600"/>
            <a:ext cx="8610600" cy="762000"/>
          </a:xfrm>
        </p:spPr>
        <p:txBody>
          <a:bodyPr/>
          <a:lstStyle/>
          <a:p>
            <a:pPr algn="l"/>
            <a:r>
              <a:rPr lang="en-US" sz="3200" b="1" dirty="0">
                <a:solidFill>
                  <a:schemeClr val="bg1"/>
                </a:solidFill>
                <a:latin typeface="Calibri" pitchFamily="34" charset="0"/>
              </a:rPr>
              <a:t>The Normal Distribution</a:t>
            </a:r>
          </a:p>
        </p:txBody>
      </p:sp>
      <p:sp>
        <p:nvSpPr>
          <p:cNvPr id="28675" name="Rectangle 3"/>
          <p:cNvSpPr>
            <a:spLocks noChangeArrowheads="1"/>
          </p:cNvSpPr>
          <p:nvPr/>
        </p:nvSpPr>
        <p:spPr bwMode="auto">
          <a:xfrm>
            <a:off x="0" y="1395413"/>
            <a:ext cx="91440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AutoNum type="arabicPeriod"/>
            </a:pPr>
            <a:r>
              <a:rPr lang="en-US" sz="2000" dirty="0">
                <a:latin typeface="Calibri" pitchFamily="34" charset="0"/>
              </a:rPr>
              <a:t>The normal distribution is the most important one in all of probability and statistics</a:t>
            </a:r>
          </a:p>
          <a:p>
            <a:pPr marL="457200" indent="-457200">
              <a:buFont typeface="Times New Roman" pitchFamily="18" charset="0"/>
              <a:buAutoNum type="arabicPeriod"/>
            </a:pPr>
            <a:r>
              <a:rPr lang="en-US" sz="2000" dirty="0">
                <a:latin typeface="Calibri" pitchFamily="34" charset="0"/>
              </a:rPr>
              <a:t>Many numerical populations have distributions that can be fit very closely by an appropriate normal curve. Examples include:</a:t>
            </a:r>
          </a:p>
          <a:p>
            <a:pPr marL="457200" indent="-457200"/>
            <a:r>
              <a:rPr lang="en-US" sz="2000" dirty="0">
                <a:latin typeface="Calibri" pitchFamily="34" charset="0"/>
              </a:rPr>
              <a:t>		- Height, weight</a:t>
            </a:r>
          </a:p>
          <a:p>
            <a:pPr marL="457200" indent="-457200"/>
            <a:r>
              <a:rPr lang="en-US" sz="2000" dirty="0">
                <a:latin typeface="Calibri" pitchFamily="34" charset="0"/>
              </a:rPr>
              <a:t>		- Test scores, measurements of intelligence and aptitudes</a:t>
            </a:r>
          </a:p>
          <a:p>
            <a:pPr marL="457200" indent="-457200"/>
            <a:r>
              <a:rPr lang="en-US" sz="2000" dirty="0">
                <a:latin typeface="Calibri" pitchFamily="34" charset="0"/>
              </a:rPr>
              <a:t>		- Numerous economic indicators</a:t>
            </a:r>
          </a:p>
          <a:p>
            <a:pPr marL="457200" indent="-457200"/>
            <a:r>
              <a:rPr lang="en-US" sz="2000" dirty="0">
                <a:latin typeface="Calibri" pitchFamily="34" charset="0"/>
              </a:rPr>
              <a:t>		- Measurement errors in experiments (more on that later)</a:t>
            </a:r>
          </a:p>
          <a:p>
            <a:pPr marL="457200" indent="-457200">
              <a:buFontTx/>
              <a:buAutoNum type="arabicPeriod" startAt="3"/>
            </a:pPr>
            <a:r>
              <a:rPr lang="en-US" sz="2000" dirty="0">
                <a:latin typeface="Calibri" pitchFamily="34" charset="0"/>
              </a:rPr>
              <a:t>Even when the underlying distribution is discrete, the normal curve often gives an excellent approximation</a:t>
            </a:r>
          </a:p>
          <a:p>
            <a:pPr marL="457200" indent="-457200">
              <a:buFontTx/>
              <a:buAutoNum type="arabicPeriod" startAt="3"/>
            </a:pPr>
            <a:r>
              <a:rPr lang="en-US" sz="2000" dirty="0">
                <a:latin typeface="Calibri" pitchFamily="34" charset="0"/>
              </a:rPr>
              <a:t>Even when individual variables are not normally distributed, sums and averages of the variables will (under certain conditions) have a normal distribution.</a:t>
            </a:r>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102225"/>
            <a:ext cx="63246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d:\Shared PC\1 POWERPOINT JOBS\Devore 6e\chap04\ch04D_Page_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375"/>
            <a:ext cx="9144000" cy="63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0500" y="5867400"/>
            <a:ext cx="8763000"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Where did the PDF of the normal distribution come from?</a:t>
            </a:r>
          </a:p>
          <a:p>
            <a:r>
              <a:rPr lang="en-US" sz="1800" dirty="0">
                <a:latin typeface="Calibri" panose="020F0502020204030204" pitchFamily="34" charset="0"/>
                <a:cs typeface="Calibri" panose="020F0502020204030204" pitchFamily="34" charset="0"/>
                <a:hlinkClick r:id="rId4"/>
              </a:rPr>
              <a:t>https://www.youtube.com/watch?v=cTyPuZ9-JZ0</a:t>
            </a:r>
            <a:r>
              <a:rPr lang="en-US" sz="1800" dirty="0">
                <a:latin typeface="Calibri" panose="020F0502020204030204" pitchFamily="34" charset="0"/>
                <a:cs typeface="Calibri" panose="020F0502020204030204" pitchFamily="34" charset="0"/>
              </a:rPr>
              <a:t> (video assumes familiarity with calculus)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609600"/>
            <a:ext cx="8610600" cy="762000"/>
          </a:xfrm>
        </p:spPr>
        <p:txBody>
          <a:bodyPr/>
          <a:lstStyle/>
          <a:p>
            <a:pPr algn="l"/>
            <a:r>
              <a:rPr lang="en-US" sz="3200" b="1" dirty="0">
                <a:solidFill>
                  <a:schemeClr val="bg1"/>
                </a:solidFill>
                <a:latin typeface="Calibri" pitchFamily="34" charset="0"/>
              </a:rPr>
              <a:t>The Normal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466790"/>
            <a:ext cx="3398196" cy="4991100"/>
          </a:xfrm>
          <a:prstGeom prst="rect">
            <a:avLst/>
          </a:prstGeom>
        </p:spPr>
      </p:pic>
      <p:sp>
        <p:nvSpPr>
          <p:cNvPr id="5" name="TextBox 4"/>
          <p:cNvSpPr txBox="1"/>
          <p:nvPr/>
        </p:nvSpPr>
        <p:spPr>
          <a:xfrm>
            <a:off x="28575" y="6457890"/>
            <a:ext cx="7772400" cy="400110"/>
          </a:xfrm>
          <a:prstGeom prst="rect">
            <a:avLst/>
          </a:prstGeom>
          <a:noFill/>
        </p:spPr>
        <p:txBody>
          <a:bodyPr wrap="square" rtlCol="0">
            <a:spAutoFit/>
          </a:bodyPr>
          <a:lstStyle/>
          <a:p>
            <a:r>
              <a:rPr lang="en-US" sz="2000" dirty="0">
                <a:latin typeface="Calibri" pitchFamily="34" charset="0"/>
              </a:rPr>
              <a:t>Source: </a:t>
            </a:r>
            <a:r>
              <a:rPr lang="en-US" sz="2000" dirty="0">
                <a:latin typeface="Calibri" pitchFamily="34" charset="0"/>
                <a:hlinkClick r:id="rId3"/>
              </a:rPr>
              <a:t>www.causeweb.org</a:t>
            </a:r>
            <a:r>
              <a:rPr lang="en-US" sz="2000" dirty="0">
                <a:latin typeface="Calibri" pitchFamily="34" charset="0"/>
              </a:rPr>
              <a:t> </a:t>
            </a:r>
          </a:p>
        </p:txBody>
      </p:sp>
    </p:spTree>
    <p:extLst>
      <p:ext uri="{BB962C8B-B14F-4D97-AF65-F5344CB8AC3E}">
        <p14:creationId xmlns:p14="http://schemas.microsoft.com/office/powerpoint/2010/main" val="233729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p:cNvSpPr>
          <p:nvPr/>
        </p:nvSpPr>
        <p:spPr bwMode="auto">
          <a:xfrm>
            <a:off x="9525" y="6096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600" b="1" dirty="0">
                <a:solidFill>
                  <a:schemeClr val="bg1"/>
                </a:solidFill>
                <a:latin typeface="Calibri" pitchFamily="34" charset="0"/>
              </a:rPr>
              <a:t>The Standard Normal Distribution</a:t>
            </a:r>
          </a:p>
        </p:txBody>
      </p:sp>
      <p:sp>
        <p:nvSpPr>
          <p:cNvPr id="28675" name="Rectangle 3"/>
          <p:cNvSpPr>
            <a:spLocks noChangeArrowheads="1"/>
          </p:cNvSpPr>
          <p:nvPr/>
        </p:nvSpPr>
        <p:spPr bwMode="auto">
          <a:xfrm>
            <a:off x="0" y="1636713"/>
            <a:ext cx="9144000" cy="4154487"/>
          </a:xfrm>
          <a:prstGeom prst="rect">
            <a:avLst/>
          </a:prstGeom>
          <a:noFill/>
          <a:ln>
            <a:noFill/>
          </a:ln>
        </p:spPr>
        <p:txBody>
          <a:bodyPr>
            <a:spAutoFit/>
          </a:bodyPr>
          <a:lstStyle/>
          <a:p>
            <a:pPr marL="457200" indent="-457200">
              <a:buFont typeface="Times New Roman" pitchFamily="18" charset="0"/>
              <a:buAutoNum type="arabicPeriod"/>
              <a:defRPr/>
            </a:pPr>
            <a:r>
              <a:rPr lang="en-US" dirty="0">
                <a:latin typeface="Calibri" pitchFamily="34" charset="0"/>
              </a:rPr>
              <a:t>The normal distribution with parameters </a:t>
            </a:r>
            <a:r>
              <a:rPr lang="en-US" i="1" dirty="0">
                <a:latin typeface="Calibri" pitchFamily="34" charset="0"/>
              </a:rPr>
              <a:t>μ</a:t>
            </a:r>
            <a:r>
              <a:rPr lang="en-US" dirty="0">
                <a:latin typeface="Calibri" pitchFamily="34" charset="0"/>
              </a:rPr>
              <a:t> = 0 and </a:t>
            </a:r>
            <a:r>
              <a:rPr lang="en-US" i="1" dirty="0">
                <a:latin typeface="Calibri" pitchFamily="34" charset="0"/>
              </a:rPr>
              <a:t>σ</a:t>
            </a:r>
            <a:r>
              <a:rPr lang="en-US" dirty="0">
                <a:latin typeface="Calibri" pitchFamily="34" charset="0"/>
              </a:rPr>
              <a:t> = 1 is called the </a:t>
            </a:r>
            <a:r>
              <a:rPr lang="en-US" b="1" dirty="0">
                <a:latin typeface="Calibri" pitchFamily="34" charset="0"/>
              </a:rPr>
              <a:t>standard normal distribution</a:t>
            </a:r>
            <a:r>
              <a:rPr lang="en-US" dirty="0">
                <a:latin typeface="Calibri" pitchFamily="34" charset="0"/>
              </a:rPr>
              <a:t>.</a:t>
            </a:r>
          </a:p>
          <a:p>
            <a:pPr marL="457200" indent="-457200">
              <a:buFont typeface="Times New Roman" pitchFamily="18" charset="0"/>
              <a:buAutoNum type="arabicPeriod"/>
              <a:defRPr/>
            </a:pPr>
            <a:r>
              <a:rPr lang="en-US" dirty="0">
                <a:latin typeface="Calibri" pitchFamily="34" charset="0"/>
              </a:rPr>
              <a:t>A </a:t>
            </a:r>
            <a:r>
              <a:rPr lang="en-US" dirty="0" err="1">
                <a:latin typeface="Calibri" pitchFamily="34" charset="0"/>
              </a:rPr>
              <a:t>rv</a:t>
            </a:r>
            <a:r>
              <a:rPr lang="en-US" dirty="0">
                <a:latin typeface="Calibri" pitchFamily="34" charset="0"/>
              </a:rPr>
              <a:t> with a </a:t>
            </a:r>
            <a:r>
              <a:rPr lang="en-US" b="1" dirty="0">
                <a:latin typeface="Calibri" pitchFamily="34" charset="0"/>
              </a:rPr>
              <a:t>standard normal distribution </a:t>
            </a:r>
            <a:r>
              <a:rPr lang="en-US" dirty="0">
                <a:latin typeface="Calibri" pitchFamily="34" charset="0"/>
              </a:rPr>
              <a:t>is called a </a:t>
            </a:r>
            <a:r>
              <a:rPr lang="en-US" b="1" dirty="0">
                <a:latin typeface="Calibri" pitchFamily="34" charset="0"/>
              </a:rPr>
              <a:t>standard normal random variable</a:t>
            </a:r>
            <a:r>
              <a:rPr lang="en-US" dirty="0">
                <a:latin typeface="Calibri" pitchFamily="34" charset="0"/>
              </a:rPr>
              <a:t>, and is denoted by Z.</a:t>
            </a:r>
            <a:endParaRPr lang="en-US" b="1" dirty="0">
              <a:latin typeface="Calibri" pitchFamily="34" charset="0"/>
            </a:endParaRPr>
          </a:p>
          <a:p>
            <a:pPr marL="457200" indent="-457200">
              <a:buFont typeface="Times New Roman" pitchFamily="18" charset="0"/>
              <a:buAutoNum type="arabicPeriod"/>
              <a:defRPr/>
            </a:pPr>
            <a:endParaRPr lang="en-US" dirty="0">
              <a:latin typeface="Calibri" pitchFamily="34" charset="0"/>
            </a:endParaRPr>
          </a:p>
          <a:p>
            <a:pPr marL="457200" indent="-457200">
              <a:buFont typeface="Times New Roman" pitchFamily="18" charset="0"/>
              <a:buAutoNum type="arabicPeriod"/>
              <a:defRPr/>
            </a:pPr>
            <a:r>
              <a:rPr lang="en-US" dirty="0">
                <a:latin typeface="Calibri" pitchFamily="34" charset="0"/>
              </a:rPr>
              <a:t>The </a:t>
            </a:r>
            <a:r>
              <a:rPr lang="en-US" dirty="0" err="1">
                <a:latin typeface="Calibri" pitchFamily="34" charset="0"/>
              </a:rPr>
              <a:t>pdf</a:t>
            </a:r>
            <a:r>
              <a:rPr lang="en-US" dirty="0">
                <a:latin typeface="Calibri" pitchFamily="34" charset="0"/>
              </a:rPr>
              <a:t> of Z is:</a:t>
            </a:r>
          </a:p>
          <a:p>
            <a:pPr marL="457200" indent="-457200">
              <a:buFont typeface="Times New Roman" pitchFamily="18" charset="0"/>
              <a:buAutoNum type="arabicPeriod"/>
              <a:defRPr/>
            </a:pPr>
            <a:endParaRPr lang="en-US" dirty="0">
              <a:latin typeface="Calibri" pitchFamily="34" charset="0"/>
            </a:endParaRPr>
          </a:p>
          <a:p>
            <a:pPr marL="457200" indent="-457200">
              <a:buFont typeface="Times New Roman" pitchFamily="18" charset="0"/>
              <a:buAutoNum type="arabicPeriod"/>
              <a:defRPr/>
            </a:pPr>
            <a:r>
              <a:rPr lang="en-US" dirty="0">
                <a:latin typeface="Calibri" pitchFamily="34" charset="0"/>
              </a:rPr>
              <a:t>All we’ll say about the </a:t>
            </a:r>
            <a:r>
              <a:rPr lang="en-US" dirty="0" err="1">
                <a:latin typeface="Calibri" pitchFamily="34" charset="0"/>
              </a:rPr>
              <a:t>cdf</a:t>
            </a:r>
            <a:r>
              <a:rPr lang="en-US" dirty="0">
                <a:latin typeface="Calibri" pitchFamily="34" charset="0"/>
              </a:rPr>
              <a:t> of Z is that it is denoted by Φ(z) = P(Z ≤ z), where the Greek letter Φ is pronounced ‘phi’. No formulas </a:t>
            </a:r>
            <a:r>
              <a:rPr lang="en-US" dirty="0">
                <a:latin typeface="Calibri" pitchFamily="34" charset="0"/>
                <a:sym typeface="Wingdings" pitchFamily="2" charset="2"/>
              </a:rPr>
              <a:t></a:t>
            </a:r>
          </a:p>
          <a:p>
            <a:pPr>
              <a:defRPr/>
            </a:pPr>
            <a:r>
              <a:rPr lang="en-US" dirty="0">
                <a:latin typeface="Calibri" pitchFamily="34" charset="0"/>
              </a:rPr>
              <a:t>	-- E.g., Φ(1.5) = probability that the standard normal random 	    variable will take on a value of </a:t>
            </a:r>
            <a:r>
              <a:rPr lang="en-US" i="1" dirty="0">
                <a:latin typeface="Calibri" pitchFamily="34" charset="0"/>
              </a:rPr>
              <a:t>at most</a:t>
            </a:r>
            <a:r>
              <a:rPr lang="en-US" dirty="0">
                <a:latin typeface="Calibri" pitchFamily="34" charset="0"/>
              </a:rPr>
              <a:t> 1.5 = P(Z ≤ 1.5).</a:t>
            </a:r>
          </a:p>
        </p:txBody>
      </p:sp>
      <p:sp>
        <p:nvSpPr>
          <p:cNvPr id="30724" name="Rectangle 7"/>
          <p:cNvSpPr>
            <a:spLocks noChangeArrowheads="1"/>
          </p:cNvSpPr>
          <p:nvPr/>
        </p:nvSpPr>
        <p:spPr bwMode="auto">
          <a:xfrm>
            <a:off x="0" y="2976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30725" name="Object 6"/>
          <p:cNvGraphicFramePr>
            <a:graphicFrameLocks noChangeAspect="1"/>
          </p:cNvGraphicFramePr>
          <p:nvPr/>
        </p:nvGraphicFramePr>
        <p:xfrm>
          <a:off x="2971800" y="3286125"/>
          <a:ext cx="2857500" cy="904875"/>
        </p:xfrm>
        <a:graphic>
          <a:graphicData uri="http://schemas.openxmlformats.org/presentationml/2006/ole">
            <mc:AlternateContent xmlns:mc="http://schemas.openxmlformats.org/markup-compatibility/2006">
              <mc:Choice xmlns:v="urn:schemas-microsoft-com:vml" Requires="v">
                <p:oleObj spid="_x0000_s3077" name="Equation" r:id="rId4" imgW="1333500" imgH="419100" progId="Equation.3">
                  <p:embed/>
                </p:oleObj>
              </mc:Choice>
              <mc:Fallback>
                <p:oleObj name="Equation" r:id="rId4" imgW="1333500" imgH="419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286125"/>
                        <a:ext cx="28575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0" y="1600200"/>
            <a:ext cx="9144000" cy="3657600"/>
          </a:xfrm>
        </p:spPr>
        <p:txBody>
          <a:bodyPr/>
          <a:lstStyle/>
          <a:p>
            <a:r>
              <a:rPr lang="en-US" sz="2400">
                <a:latin typeface="Calibri" pitchFamily="34" charset="0"/>
              </a:rPr>
              <a:t>The standard normal distribution doesn’t often serve as a model for a naturally arising population. </a:t>
            </a:r>
            <a:r>
              <a:rPr lang="en-US" sz="2400" b="1" i="1">
                <a:latin typeface="Calibri" pitchFamily="34" charset="0"/>
              </a:rPr>
              <a:t>Instead, it is a reference distribution from which information about other normal distributions can be obtained.</a:t>
            </a:r>
          </a:p>
          <a:p>
            <a:r>
              <a:rPr lang="en-US" sz="2400">
                <a:latin typeface="Calibri" pitchFamily="34" charset="0"/>
              </a:rPr>
              <a:t>Look at </a:t>
            </a:r>
            <a:r>
              <a:rPr lang="en-US" sz="2000">
                <a:latin typeface="Calibri" pitchFamily="34" charset="0"/>
                <a:hlinkClick r:id="rId3"/>
              </a:rPr>
              <a:t>http://www.stat.tamu.edu/~lzhou/stat302/standardnormaltable.pdf</a:t>
            </a:r>
            <a:r>
              <a:rPr lang="en-US" sz="2800">
                <a:latin typeface="Calibri" pitchFamily="34" charset="0"/>
              </a:rPr>
              <a:t>.</a:t>
            </a:r>
            <a:r>
              <a:rPr lang="en-US" sz="2400">
                <a:latin typeface="Calibri" pitchFamily="34" charset="0"/>
              </a:rPr>
              <a:t> You will see that the table gives you Φ(z) = P(Z ≤ z), which, by definition, is the area under the standard normal pdf to the </a:t>
            </a:r>
            <a:r>
              <a:rPr lang="en-US" sz="2400" i="1">
                <a:latin typeface="Calibri" pitchFamily="34" charset="0"/>
              </a:rPr>
              <a:t>left of z</a:t>
            </a:r>
            <a:r>
              <a:rPr lang="en-US" sz="2400">
                <a:latin typeface="Calibri" pitchFamily="34" charset="0"/>
              </a:rPr>
              <a:t>.</a:t>
            </a:r>
          </a:p>
          <a:p>
            <a:r>
              <a:rPr lang="en-US" sz="2400">
                <a:latin typeface="Calibri" pitchFamily="34" charset="0"/>
              </a:rPr>
              <a:t>An example will be given on the next slide.</a:t>
            </a:r>
          </a:p>
        </p:txBody>
      </p:sp>
      <p:sp>
        <p:nvSpPr>
          <p:cNvPr id="31747" name="Title 1"/>
          <p:cNvSpPr>
            <a:spLocks/>
          </p:cNvSpPr>
          <p:nvPr/>
        </p:nvSpPr>
        <p:spPr bwMode="auto">
          <a:xfrm>
            <a:off x="228600" y="5334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600" b="1">
                <a:solidFill>
                  <a:schemeClr val="bg1"/>
                </a:solidFill>
                <a:latin typeface="Calibri" pitchFamily="34" charset="0"/>
              </a:rPr>
              <a:t>The Standard Normal Distribution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0" y="1371600"/>
            <a:ext cx="9144000" cy="4648200"/>
          </a:xfrm>
        </p:spPr>
        <p:txBody>
          <a:bodyPr/>
          <a:lstStyle/>
          <a:p>
            <a:r>
              <a:rPr lang="el-GR" sz="2000" dirty="0">
                <a:latin typeface="Calibri" pitchFamily="34" charset="0"/>
              </a:rPr>
              <a:t>Φ</a:t>
            </a:r>
            <a:r>
              <a:rPr lang="en-US" sz="2000" dirty="0">
                <a:latin typeface="Calibri" pitchFamily="34" charset="0"/>
              </a:rPr>
              <a:t> (1.25) = P(Z ≤ 1.25)							</a:t>
            </a:r>
            <a:endParaRPr lang="en-US" sz="2000" b="1" dirty="0">
              <a:solidFill>
                <a:srgbClr val="CC3300"/>
              </a:solidFill>
              <a:latin typeface="Calibri" pitchFamily="34" charset="0"/>
            </a:endParaRPr>
          </a:p>
          <a:p>
            <a:pPr lvl="1"/>
            <a:r>
              <a:rPr lang="en-US" sz="1800" dirty="0">
                <a:latin typeface="Calibri" pitchFamily="34" charset="0"/>
              </a:rPr>
              <a:t>What percent of the area underneath the standard normal curve is to the left of z=1.25?</a:t>
            </a:r>
          </a:p>
          <a:p>
            <a:pPr lvl="1"/>
            <a:r>
              <a:rPr lang="en-US" sz="1800" dirty="0">
                <a:latin typeface="Calibri" pitchFamily="34" charset="0"/>
              </a:rPr>
              <a:t>Said differently, what is the probability of getting a value of Z that is </a:t>
            </a:r>
            <a:r>
              <a:rPr lang="en-US" sz="1800" b="1" dirty="0">
                <a:latin typeface="Calibri" pitchFamily="34" charset="0"/>
              </a:rPr>
              <a:t>at most 1.25</a:t>
            </a:r>
            <a:r>
              <a:rPr lang="en-US" sz="1800" dirty="0">
                <a:latin typeface="Calibri" pitchFamily="34" charset="0"/>
              </a:rPr>
              <a:t>?</a:t>
            </a:r>
          </a:p>
          <a:p>
            <a:pPr lvl="1"/>
            <a:endParaRPr lang="en-US" sz="1800" dirty="0">
              <a:latin typeface="Calibri" pitchFamily="34" charset="0"/>
            </a:endParaRPr>
          </a:p>
          <a:p>
            <a:pPr marL="0" indent="0">
              <a:buNone/>
            </a:pPr>
            <a:endParaRPr lang="en-US" dirty="0"/>
          </a:p>
        </p:txBody>
      </p:sp>
      <p:sp>
        <p:nvSpPr>
          <p:cNvPr id="33795" name="Title 1"/>
          <p:cNvSpPr>
            <a:spLocks/>
          </p:cNvSpPr>
          <p:nvPr/>
        </p:nvSpPr>
        <p:spPr bwMode="auto">
          <a:xfrm>
            <a:off x="228600" y="6096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2800" b="1" dirty="0">
                <a:solidFill>
                  <a:schemeClr val="bg1"/>
                </a:solidFill>
                <a:latin typeface="Calibri" pitchFamily="34" charset="0"/>
              </a:rPr>
              <a:t>The Standard Normal Curve Areas</a:t>
            </a:r>
          </a:p>
        </p:txBody>
      </p:sp>
      <p:pic>
        <p:nvPicPr>
          <p:cNvPr id="33796" name="Picture 5" descr="0415"/>
          <p:cNvPicPr>
            <a:picLocks noChangeAspect="1" noChangeArrowheads="1"/>
          </p:cNvPicPr>
          <p:nvPr/>
        </p:nvPicPr>
        <p:blipFill rotWithShape="1">
          <a:blip r:embed="rId3">
            <a:extLst>
              <a:ext uri="{28A0092B-C50C-407E-A947-70E740481C1C}">
                <a14:useLocalDpi xmlns:a14="http://schemas.microsoft.com/office/drawing/2010/main" val="0"/>
              </a:ext>
            </a:extLst>
          </a:blip>
          <a:srcRect r="44944"/>
          <a:stretch/>
        </p:blipFill>
        <p:spPr bwMode="auto">
          <a:xfrm>
            <a:off x="1977623" y="2971800"/>
            <a:ext cx="5188753" cy="271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486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0" y="1371600"/>
            <a:ext cx="9144000" cy="5486400"/>
          </a:xfrm>
        </p:spPr>
        <p:txBody>
          <a:bodyPr/>
          <a:lstStyle/>
          <a:p>
            <a:pPr>
              <a:lnSpc>
                <a:spcPct val="80000"/>
              </a:lnSpc>
            </a:pPr>
            <a:r>
              <a:rPr lang="en-US" sz="2000" dirty="0">
                <a:latin typeface="Calibri" pitchFamily="34" charset="0"/>
              </a:rPr>
              <a:t>The integer and first decimal of </a:t>
            </a:r>
            <a:r>
              <a:rPr lang="en-US" sz="2000" b="1" i="1" dirty="0">
                <a:solidFill>
                  <a:srgbClr val="FF0000"/>
                </a:solidFill>
                <a:latin typeface="Calibri" pitchFamily="34" charset="0"/>
              </a:rPr>
              <a:t>z</a:t>
            </a:r>
            <a:r>
              <a:rPr lang="en-US" sz="2000" dirty="0">
                <a:latin typeface="Calibri" pitchFamily="34" charset="0"/>
              </a:rPr>
              <a:t> is in the </a:t>
            </a:r>
            <a:r>
              <a:rPr lang="en-US" sz="2000" i="1" dirty="0">
                <a:latin typeface="Calibri" pitchFamily="34" charset="0"/>
              </a:rPr>
              <a:t>first column</a:t>
            </a:r>
            <a:r>
              <a:rPr lang="en-US" sz="2000" dirty="0">
                <a:latin typeface="Calibri" pitchFamily="34" charset="0"/>
              </a:rPr>
              <a:t>. </a:t>
            </a:r>
          </a:p>
          <a:p>
            <a:pPr>
              <a:lnSpc>
                <a:spcPct val="80000"/>
              </a:lnSpc>
            </a:pPr>
            <a:r>
              <a:rPr lang="en-US" sz="2000" dirty="0">
                <a:latin typeface="Calibri" pitchFamily="34" charset="0"/>
              </a:rPr>
              <a:t>The second decimal of </a:t>
            </a:r>
            <a:r>
              <a:rPr lang="en-US" sz="2000" b="1" i="1" dirty="0">
                <a:solidFill>
                  <a:srgbClr val="FF0000"/>
                </a:solidFill>
                <a:latin typeface="Calibri" pitchFamily="34" charset="0"/>
              </a:rPr>
              <a:t>z</a:t>
            </a:r>
            <a:r>
              <a:rPr lang="en-US" sz="2000" dirty="0">
                <a:latin typeface="Calibri" pitchFamily="34" charset="0"/>
              </a:rPr>
              <a:t> is in the </a:t>
            </a:r>
            <a:r>
              <a:rPr lang="en-US" sz="2000" i="1" dirty="0">
                <a:latin typeface="Calibri" pitchFamily="34" charset="0"/>
              </a:rPr>
              <a:t>first row</a:t>
            </a:r>
            <a:r>
              <a:rPr lang="en-US" sz="2000" dirty="0">
                <a:latin typeface="Calibri" pitchFamily="34" charset="0"/>
              </a:rPr>
              <a:t>. </a:t>
            </a:r>
          </a:p>
          <a:p>
            <a:pPr>
              <a:lnSpc>
                <a:spcPct val="80000"/>
              </a:lnSpc>
            </a:pPr>
            <a:r>
              <a:rPr lang="en-US" sz="2000" dirty="0">
                <a:latin typeface="Calibri" pitchFamily="34" charset="0"/>
              </a:rPr>
              <a:t>The table below is a section of table A.3 on pp. 668-9 of your book. In the book, </a:t>
            </a:r>
            <a:r>
              <a:rPr lang="en-US" sz="2000" b="1" i="1" dirty="0">
                <a:solidFill>
                  <a:srgbClr val="FF0000"/>
                </a:solidFill>
                <a:latin typeface="Calibri" pitchFamily="34" charset="0"/>
              </a:rPr>
              <a:t>z</a:t>
            </a:r>
            <a:r>
              <a:rPr lang="en-US" sz="2000" dirty="0">
                <a:latin typeface="Calibri" pitchFamily="34" charset="0"/>
              </a:rPr>
              <a:t> values between -3.49 and 3.49 are in the table.</a:t>
            </a:r>
          </a:p>
          <a:p>
            <a:pPr>
              <a:lnSpc>
                <a:spcPct val="80000"/>
              </a:lnSpc>
            </a:pPr>
            <a:endParaRPr lang="en-US" sz="20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1200" dirty="0">
              <a:latin typeface="Calibri" pitchFamily="34" charset="0"/>
            </a:endParaRPr>
          </a:p>
          <a:p>
            <a:pPr>
              <a:lnSpc>
                <a:spcPct val="80000"/>
              </a:lnSpc>
            </a:pPr>
            <a:endParaRPr lang="en-US" sz="2000" dirty="0">
              <a:latin typeface="Calibri" pitchFamily="34" charset="0"/>
            </a:endParaRPr>
          </a:p>
          <a:p>
            <a:pPr>
              <a:lnSpc>
                <a:spcPct val="80000"/>
              </a:lnSpc>
            </a:pPr>
            <a:endParaRPr lang="en-US" sz="2000" dirty="0">
              <a:latin typeface="Calibri" pitchFamily="34" charset="0"/>
            </a:endParaRPr>
          </a:p>
          <a:p>
            <a:pPr>
              <a:lnSpc>
                <a:spcPct val="80000"/>
              </a:lnSpc>
            </a:pPr>
            <a:r>
              <a:rPr lang="en-US" sz="2000" dirty="0">
                <a:latin typeface="Calibri" pitchFamily="34" charset="0"/>
              </a:rPr>
              <a:t>The area to the left of z=1.25 is 0.89435		        </a:t>
            </a:r>
            <a:r>
              <a:rPr lang="en-US" sz="2000" b="1" dirty="0">
                <a:solidFill>
                  <a:srgbClr val="FF0000"/>
                </a:solidFill>
                <a:latin typeface="Calibri" pitchFamily="34" charset="0"/>
              </a:rPr>
              <a:t>R: </a:t>
            </a:r>
            <a:r>
              <a:rPr lang="en-US" sz="2000" b="1" i="1" dirty="0" err="1">
                <a:solidFill>
                  <a:srgbClr val="FF0000"/>
                </a:solidFill>
                <a:latin typeface="Calibri" pitchFamily="34" charset="0"/>
              </a:rPr>
              <a:t>pnorm</a:t>
            </a:r>
            <a:r>
              <a:rPr lang="en-US" sz="2000" b="1" i="1" dirty="0">
                <a:solidFill>
                  <a:srgbClr val="FF0000"/>
                </a:solidFill>
                <a:latin typeface="Calibri" pitchFamily="34" charset="0"/>
              </a:rPr>
              <a:t>(1.25)</a:t>
            </a:r>
          </a:p>
          <a:p>
            <a:pPr>
              <a:lnSpc>
                <a:spcPct val="80000"/>
              </a:lnSpc>
            </a:pPr>
            <a:r>
              <a:rPr lang="en-US" sz="2000" dirty="0">
                <a:latin typeface="Calibri" pitchFamily="34" charset="0"/>
              </a:rPr>
              <a:t>The area to the left of z=0.00 is 0.5.		        </a:t>
            </a:r>
            <a:r>
              <a:rPr lang="en-US" sz="2000" b="1" dirty="0">
                <a:solidFill>
                  <a:srgbClr val="FF0000"/>
                </a:solidFill>
                <a:latin typeface="Calibri" pitchFamily="34" charset="0"/>
              </a:rPr>
              <a:t>R: </a:t>
            </a:r>
            <a:r>
              <a:rPr lang="en-US" sz="2000" b="1" i="1" dirty="0" err="1">
                <a:solidFill>
                  <a:srgbClr val="FF0000"/>
                </a:solidFill>
                <a:latin typeface="Calibri" pitchFamily="34" charset="0"/>
              </a:rPr>
              <a:t>pnorm</a:t>
            </a:r>
            <a:r>
              <a:rPr lang="en-US" sz="2000" b="1" i="1" dirty="0">
                <a:solidFill>
                  <a:srgbClr val="FF0000"/>
                </a:solidFill>
                <a:latin typeface="Calibri" pitchFamily="34" charset="0"/>
              </a:rPr>
              <a:t>(0)</a:t>
            </a:r>
          </a:p>
          <a:p>
            <a:pPr>
              <a:lnSpc>
                <a:spcPct val="80000"/>
              </a:lnSpc>
            </a:pPr>
            <a:r>
              <a:rPr lang="en-US" sz="2000" dirty="0">
                <a:latin typeface="Calibri" pitchFamily="34" charset="0"/>
              </a:rPr>
              <a:t>The area to the left of z=0.32 is .62552. That is, 62.552% of the area under the standard normal curve is to the left of z=0.32, and 100%-62.552%=37.448% of the area under the standard normal curve is to the right of z=0.32.</a:t>
            </a:r>
          </a:p>
          <a:p>
            <a:pPr>
              <a:lnSpc>
                <a:spcPct val="80000"/>
              </a:lnSpc>
              <a:buFontTx/>
              <a:buNone/>
            </a:pPr>
            <a:r>
              <a:rPr lang="en-US" sz="2000" i="1" dirty="0">
                <a:latin typeface="Calibri" pitchFamily="34" charset="0"/>
              </a:rPr>
              <a:t>				</a:t>
            </a:r>
            <a:endParaRPr lang="en-US" sz="2000" b="1" i="1" dirty="0">
              <a:solidFill>
                <a:srgbClr val="CC3300"/>
              </a:solidFill>
              <a:latin typeface="Calibri" pitchFamily="34" charset="0"/>
            </a:endParaRPr>
          </a:p>
        </p:txBody>
      </p:sp>
      <p:sp>
        <p:nvSpPr>
          <p:cNvPr id="32772" name="Title 1"/>
          <p:cNvSpPr>
            <a:spLocks/>
          </p:cNvSpPr>
          <p:nvPr/>
        </p:nvSpPr>
        <p:spPr bwMode="auto">
          <a:xfrm>
            <a:off x="228600" y="5334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600" b="1">
                <a:solidFill>
                  <a:schemeClr val="bg1"/>
                </a:solidFill>
                <a:latin typeface="Calibri" pitchFamily="34" charset="0"/>
              </a:rPr>
              <a:t>The Standard Normal Curve Areas</a:t>
            </a:r>
          </a:p>
        </p:txBody>
      </p:sp>
      <p:grpSp>
        <p:nvGrpSpPr>
          <p:cNvPr id="4" name="Group 3"/>
          <p:cNvGrpSpPr/>
          <p:nvPr/>
        </p:nvGrpSpPr>
        <p:grpSpPr>
          <a:xfrm>
            <a:off x="419100" y="2572831"/>
            <a:ext cx="8229600" cy="2837369"/>
            <a:chOff x="457200" y="2206374"/>
            <a:chExt cx="8229600" cy="2837369"/>
          </a:xfrm>
        </p:grpSpPr>
        <p:pic>
          <p:nvPicPr>
            <p:cNvPr id="5" name="Picture 4">
              <a:extLst>
                <a:ext uri="{FF2B5EF4-FFF2-40B4-BE49-F238E27FC236}">
                  <a16:creationId xmlns:a16="http://schemas.microsoft.com/office/drawing/2014/main" id="{F823111E-3256-4063-A684-117932F07193}"/>
                </a:ext>
              </a:extLst>
            </p:cNvPr>
            <p:cNvPicPr>
              <a:picLocks noChangeAspect="1"/>
            </p:cNvPicPr>
            <p:nvPr/>
          </p:nvPicPr>
          <p:blipFill>
            <a:blip r:embed="rId3"/>
            <a:stretch>
              <a:fillRect/>
            </a:stretch>
          </p:blipFill>
          <p:spPr>
            <a:xfrm>
              <a:off x="457200" y="2206374"/>
              <a:ext cx="8229600" cy="2837369"/>
            </a:xfrm>
            <a:prstGeom prst="rect">
              <a:avLst/>
            </a:prstGeom>
          </p:spPr>
        </p:pic>
        <p:sp>
          <p:nvSpPr>
            <p:cNvPr id="2" name="Rectangle 1"/>
            <p:cNvSpPr/>
            <p:nvPr/>
          </p:nvSpPr>
          <p:spPr>
            <a:xfrm>
              <a:off x="838200" y="4343400"/>
              <a:ext cx="4876800" cy="304800"/>
            </a:xfrm>
            <a:prstGeom prst="rect">
              <a:avLst/>
            </a:prstGeom>
            <a:no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105400" y="2438400"/>
              <a:ext cx="609600" cy="2209800"/>
            </a:xfrm>
            <a:prstGeom prst="rect">
              <a:avLst/>
            </a:prstGeom>
            <a:no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4453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0" y="1371600"/>
            <a:ext cx="9144000" cy="4648200"/>
          </a:xfrm>
        </p:spPr>
        <p:txBody>
          <a:bodyPr/>
          <a:lstStyle/>
          <a:p>
            <a:r>
              <a:rPr lang="en-US" sz="2000" dirty="0">
                <a:latin typeface="Calibri" pitchFamily="34" charset="0"/>
              </a:rPr>
              <a:t>P(Z ≤ 1.25)							</a:t>
            </a:r>
            <a:r>
              <a:rPr lang="en-US" sz="2000" b="1" i="1" dirty="0">
                <a:solidFill>
                  <a:srgbClr val="CC3300"/>
                </a:solidFill>
                <a:latin typeface="Calibri" pitchFamily="34" charset="0"/>
              </a:rPr>
              <a:t>Graph (a)</a:t>
            </a:r>
            <a:endParaRPr lang="en-US" sz="2000" b="1" dirty="0">
              <a:solidFill>
                <a:srgbClr val="CC3300"/>
              </a:solidFill>
              <a:latin typeface="Calibri" pitchFamily="34" charset="0"/>
            </a:endParaRPr>
          </a:p>
          <a:p>
            <a:pPr lvl="1"/>
            <a:r>
              <a:rPr lang="en-US" sz="1800" dirty="0">
                <a:latin typeface="Calibri" pitchFamily="34" charset="0"/>
              </a:rPr>
              <a:t>In R</a:t>
            </a:r>
            <a:r>
              <a:rPr lang="en-US" sz="1800" i="1" dirty="0">
                <a:latin typeface="Calibri" pitchFamily="34" charset="0"/>
              </a:rPr>
              <a:t>: </a:t>
            </a:r>
            <a:r>
              <a:rPr lang="en-US" sz="1800" b="1" i="1" dirty="0" err="1">
                <a:solidFill>
                  <a:srgbClr val="FF0000"/>
                </a:solidFill>
                <a:latin typeface="Calibri" pitchFamily="34" charset="0"/>
              </a:rPr>
              <a:t>pnorm</a:t>
            </a:r>
            <a:r>
              <a:rPr lang="en-US" sz="1800" b="1" i="1" dirty="0">
                <a:solidFill>
                  <a:srgbClr val="FF0000"/>
                </a:solidFill>
                <a:latin typeface="Calibri" pitchFamily="34" charset="0"/>
              </a:rPr>
              <a:t>(1.25) </a:t>
            </a:r>
            <a:r>
              <a:rPr lang="en-US" sz="1800" dirty="0">
                <a:latin typeface="Calibri" pitchFamily="34" charset="0"/>
              </a:rPr>
              <a:t>= 0.8944. </a:t>
            </a:r>
          </a:p>
          <a:p>
            <a:pPr lvl="1"/>
            <a:r>
              <a:rPr lang="en-US" sz="1800" dirty="0">
                <a:latin typeface="Calibri" pitchFamily="34" charset="0"/>
              </a:rPr>
              <a:t>I.e., Z=1.25 corresponds to the 89.44</a:t>
            </a:r>
            <a:r>
              <a:rPr lang="en-US" sz="1800" baseline="30000" dirty="0">
                <a:latin typeface="Calibri" pitchFamily="34" charset="0"/>
              </a:rPr>
              <a:t>th</a:t>
            </a:r>
            <a:r>
              <a:rPr lang="en-US" sz="1800" dirty="0">
                <a:latin typeface="Calibri" pitchFamily="34" charset="0"/>
              </a:rPr>
              <a:t> percentile of the standard normal distribution</a:t>
            </a:r>
          </a:p>
          <a:p>
            <a:pPr lvl="1"/>
            <a:r>
              <a:rPr lang="en-US" sz="1800" dirty="0">
                <a:latin typeface="Calibri" pitchFamily="34" charset="0"/>
              </a:rPr>
              <a:t>Said differently, the probability of getting a value of Z that is </a:t>
            </a:r>
            <a:r>
              <a:rPr lang="en-US" sz="1800" b="1" dirty="0">
                <a:latin typeface="Calibri" pitchFamily="34" charset="0"/>
              </a:rPr>
              <a:t>at most 1.25</a:t>
            </a:r>
            <a:r>
              <a:rPr lang="en-US" sz="1800" dirty="0">
                <a:latin typeface="Calibri" pitchFamily="34" charset="0"/>
              </a:rPr>
              <a:t> is 0.8944.</a:t>
            </a:r>
          </a:p>
          <a:p>
            <a:r>
              <a:rPr lang="en-US" sz="2000" dirty="0">
                <a:latin typeface="Calibri" pitchFamily="34" charset="0"/>
              </a:rPr>
              <a:t>P(Z&gt;1.25)							 </a:t>
            </a:r>
            <a:r>
              <a:rPr lang="en-US" sz="2000" b="1" i="1" dirty="0">
                <a:solidFill>
                  <a:srgbClr val="CC3300"/>
                </a:solidFill>
                <a:latin typeface="Calibri" pitchFamily="34" charset="0"/>
              </a:rPr>
              <a:t>Graph (b)</a:t>
            </a:r>
            <a:endParaRPr lang="en-US" sz="2000" dirty="0">
              <a:latin typeface="Calibri" pitchFamily="34" charset="0"/>
            </a:endParaRPr>
          </a:p>
          <a:p>
            <a:pPr lvl="1"/>
            <a:r>
              <a:rPr lang="en-US" sz="1800" dirty="0">
                <a:latin typeface="Calibri" pitchFamily="34" charset="0"/>
              </a:rPr>
              <a:t>Simply subtract the result from above (0.8944) from 1 to get 0.1056.</a:t>
            </a:r>
          </a:p>
          <a:p>
            <a:r>
              <a:rPr lang="en-US" sz="2000" dirty="0">
                <a:latin typeface="Calibri" pitchFamily="34" charset="0"/>
              </a:rPr>
              <a:t>P(Z ≤ - 1.25)</a:t>
            </a:r>
          </a:p>
          <a:p>
            <a:pPr lvl="1"/>
            <a:r>
              <a:rPr lang="en-US" sz="1800" dirty="0">
                <a:latin typeface="Calibri" pitchFamily="34" charset="0"/>
              </a:rPr>
              <a:t>In R: </a:t>
            </a:r>
            <a:r>
              <a:rPr lang="en-US" sz="1800" b="1" i="1" dirty="0" err="1">
                <a:solidFill>
                  <a:srgbClr val="FF0000"/>
                </a:solidFill>
                <a:latin typeface="Calibri" pitchFamily="34" charset="0"/>
              </a:rPr>
              <a:t>pnorm</a:t>
            </a:r>
            <a:r>
              <a:rPr lang="en-US" sz="1800" b="1" i="1" dirty="0">
                <a:solidFill>
                  <a:srgbClr val="FF0000"/>
                </a:solidFill>
                <a:latin typeface="Calibri" pitchFamily="34" charset="0"/>
              </a:rPr>
              <a:t>(-1.25) </a:t>
            </a:r>
            <a:r>
              <a:rPr lang="en-US" sz="1800" dirty="0">
                <a:latin typeface="Calibri" pitchFamily="34" charset="0"/>
              </a:rPr>
              <a:t>= 0.1056. Same answer as above, due to the symmetry of the z-curve. </a:t>
            </a:r>
          </a:p>
          <a:p>
            <a:r>
              <a:rPr lang="en-US" sz="2200" dirty="0">
                <a:latin typeface="Calibri" pitchFamily="34" charset="0"/>
              </a:rPr>
              <a:t>P(Z = - 1.25) = _____?</a:t>
            </a:r>
          </a:p>
          <a:p>
            <a:pPr lvl="1"/>
            <a:endParaRPr lang="en-US" sz="1800" dirty="0">
              <a:latin typeface="Calibri" pitchFamily="34" charset="0"/>
            </a:endParaRPr>
          </a:p>
          <a:p>
            <a:pPr marL="0" indent="0">
              <a:buNone/>
            </a:pPr>
            <a:endParaRPr lang="en-US" dirty="0"/>
          </a:p>
        </p:txBody>
      </p:sp>
      <p:sp>
        <p:nvSpPr>
          <p:cNvPr id="33795" name="Title 1"/>
          <p:cNvSpPr>
            <a:spLocks/>
          </p:cNvSpPr>
          <p:nvPr/>
        </p:nvSpPr>
        <p:spPr bwMode="auto">
          <a:xfrm>
            <a:off x="228600" y="6096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2800" b="1">
                <a:solidFill>
                  <a:schemeClr val="bg1"/>
                </a:solidFill>
                <a:latin typeface="Calibri" pitchFamily="34" charset="0"/>
              </a:rPr>
              <a:t>The Standard Normal Curve Areas – More Examples</a:t>
            </a:r>
          </a:p>
        </p:txBody>
      </p:sp>
      <p:pic>
        <p:nvPicPr>
          <p:cNvPr id="33796" name="Picture 5" descr="0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835829"/>
            <a:ext cx="6934200" cy="195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05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55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0" y="1447800"/>
            <a:ext cx="9144000" cy="5410200"/>
          </a:xfrm>
        </p:spPr>
        <p:txBody>
          <a:bodyPr/>
          <a:lstStyle/>
          <a:p>
            <a:r>
              <a:rPr lang="en-US" sz="2000" dirty="0">
                <a:latin typeface="Calibri" pitchFamily="34" charset="0"/>
              </a:rPr>
              <a:t>Now, let’s go the other way. Assume that we want to find the value of z which corresponds to the 99</a:t>
            </a:r>
            <a:r>
              <a:rPr lang="en-US" sz="2000" baseline="30000" dirty="0">
                <a:latin typeface="Calibri" pitchFamily="34" charset="0"/>
              </a:rPr>
              <a:t>th</a:t>
            </a:r>
            <a:r>
              <a:rPr lang="en-US" sz="2000" dirty="0">
                <a:latin typeface="Calibri" pitchFamily="34" charset="0"/>
              </a:rPr>
              <a:t> percentile of the standard normal distribution – that is, we want to find the value of z such that 99% of the area under the z curve is to the left of that value of z.</a:t>
            </a:r>
          </a:p>
          <a:p>
            <a:r>
              <a:rPr lang="en-US" sz="2000" dirty="0">
                <a:latin typeface="Calibri" pitchFamily="34" charset="0"/>
              </a:rPr>
              <a:t>We can use the tables in the back of any statistics textbook. Or, better yet, we can use the R function </a:t>
            </a:r>
            <a:r>
              <a:rPr lang="en-US" sz="2000" b="1" i="1" dirty="0" err="1">
                <a:solidFill>
                  <a:srgbClr val="FF0000"/>
                </a:solidFill>
                <a:latin typeface="Calibri" pitchFamily="34" charset="0"/>
              </a:rPr>
              <a:t>qnorm</a:t>
            </a:r>
            <a:r>
              <a:rPr lang="en-US" sz="2000" b="1" i="1" dirty="0">
                <a:solidFill>
                  <a:srgbClr val="FF0000"/>
                </a:solidFill>
                <a:latin typeface="Calibri" pitchFamily="34" charset="0"/>
              </a:rPr>
              <a:t>(percentile)</a:t>
            </a:r>
            <a:r>
              <a:rPr lang="en-US" sz="2000" dirty="0">
                <a:latin typeface="Calibri" pitchFamily="34" charset="0"/>
              </a:rPr>
              <a:t>. </a:t>
            </a:r>
          </a:p>
          <a:p>
            <a:pPr lvl="1"/>
            <a:r>
              <a:rPr lang="en-US" sz="1800" dirty="0">
                <a:latin typeface="Calibri" pitchFamily="34" charset="0"/>
              </a:rPr>
              <a:t>Here, percentile = 0.99. So in R, we can calculate z:</a:t>
            </a:r>
          </a:p>
          <a:p>
            <a:pPr lvl="1">
              <a:buFontTx/>
              <a:buNone/>
            </a:pPr>
            <a:r>
              <a:rPr lang="en-US" sz="1800" i="1" dirty="0">
                <a:latin typeface="Calibri" pitchFamily="34" charset="0"/>
              </a:rPr>
              <a:t>	</a:t>
            </a:r>
            <a:r>
              <a:rPr lang="en-US" sz="1800" b="1" i="1" dirty="0" err="1">
                <a:solidFill>
                  <a:srgbClr val="FF0000"/>
                </a:solidFill>
                <a:latin typeface="Calibri" pitchFamily="34" charset="0"/>
              </a:rPr>
              <a:t>qnorm</a:t>
            </a:r>
            <a:r>
              <a:rPr lang="en-US" sz="1800" b="1" i="1" dirty="0">
                <a:solidFill>
                  <a:srgbClr val="FF0000"/>
                </a:solidFill>
                <a:latin typeface="Calibri" pitchFamily="34" charset="0"/>
              </a:rPr>
              <a:t>(0.99) </a:t>
            </a:r>
            <a:r>
              <a:rPr lang="en-US" sz="1800" dirty="0">
                <a:latin typeface="Calibri" pitchFamily="34" charset="0"/>
              </a:rPr>
              <a:t>= 2.33 = z.</a:t>
            </a:r>
          </a:p>
          <a:p>
            <a:pPr lvl="1"/>
            <a:r>
              <a:rPr lang="en-US" sz="1800" dirty="0">
                <a:latin typeface="Calibri" pitchFamily="34" charset="0"/>
              </a:rPr>
              <a:t>Since Z is a symmetric </a:t>
            </a:r>
            <a:r>
              <a:rPr lang="en-US" sz="1800" dirty="0" err="1">
                <a:latin typeface="Calibri" pitchFamily="34" charset="0"/>
              </a:rPr>
              <a:t>rv</a:t>
            </a:r>
            <a:r>
              <a:rPr lang="en-US" sz="1800" dirty="0">
                <a:latin typeface="Calibri" pitchFamily="34" charset="0"/>
              </a:rPr>
              <a:t>, what is the value of z which corresponds to the 1</a:t>
            </a:r>
            <a:r>
              <a:rPr lang="en-US" sz="1800" baseline="30000" dirty="0">
                <a:latin typeface="Calibri" pitchFamily="34" charset="0"/>
              </a:rPr>
              <a:t>st</a:t>
            </a:r>
            <a:r>
              <a:rPr lang="en-US" sz="1800" dirty="0">
                <a:latin typeface="Calibri" pitchFamily="34" charset="0"/>
              </a:rPr>
              <a:t> percentile?</a:t>
            </a:r>
          </a:p>
        </p:txBody>
      </p:sp>
      <p:sp>
        <p:nvSpPr>
          <p:cNvPr id="34819" name="Title 1"/>
          <p:cNvSpPr>
            <a:spLocks/>
          </p:cNvSpPr>
          <p:nvPr/>
        </p:nvSpPr>
        <p:spPr bwMode="auto">
          <a:xfrm>
            <a:off x="228600" y="609600"/>
            <a:ext cx="861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2800" b="1">
                <a:solidFill>
                  <a:srgbClr val="C00000"/>
                </a:solidFill>
                <a:latin typeface="Calibri" pitchFamily="34" charset="0"/>
              </a:rPr>
              <a:t>The Standard Normal Curve Areas – More Examples</a:t>
            </a:r>
          </a:p>
        </p:txBody>
      </p:sp>
      <p:pic>
        <p:nvPicPr>
          <p:cNvPr id="34820" name="Picture 5" descr="04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503738"/>
            <a:ext cx="48006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12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6"/>
          <p:cNvSpPr txBox="1">
            <a:spLocks noChangeArrowheads="1"/>
          </p:cNvSpPr>
          <p:nvPr/>
        </p:nvSpPr>
        <p:spPr bwMode="auto">
          <a:xfrm>
            <a:off x="152400" y="2514600"/>
            <a:ext cx="899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200" dirty="0">
                <a:latin typeface="Calibri" pitchFamily="34" charset="0"/>
              </a:rPr>
              <a:t>Subtracting μ shifts the mean from μ to 0. Dividing by σ scales the variable so that the standard deviation is 1 rather than σ.</a:t>
            </a:r>
          </a:p>
        </p:txBody>
      </p:sp>
      <p:pic>
        <p:nvPicPr>
          <p:cNvPr id="35844" name="Picture 10" descr="04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05200"/>
            <a:ext cx="79502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H="1" flipV="1">
            <a:off x="3962400" y="1371600"/>
            <a:ext cx="76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0" y="1447800"/>
            <a:ext cx="9144000" cy="5410200"/>
          </a:xfrm>
        </p:spPr>
        <p:txBody>
          <a:bodyPr/>
          <a:lstStyle/>
          <a:p>
            <a:r>
              <a:rPr lang="en-US" sz="2000" dirty="0">
                <a:latin typeface="Calibri" pitchFamily="34" charset="0"/>
              </a:rPr>
              <a:t>Standardizing is essentially calculating the distance (i.e., difference) from the mean value and then </a:t>
            </a:r>
            <a:r>
              <a:rPr lang="en-US" sz="2000" dirty="0" err="1">
                <a:latin typeface="Calibri" pitchFamily="34" charset="0"/>
              </a:rPr>
              <a:t>reexpressing</a:t>
            </a:r>
            <a:r>
              <a:rPr lang="en-US" sz="2000" dirty="0">
                <a:latin typeface="Calibri" pitchFamily="34" charset="0"/>
              </a:rPr>
              <a:t> the distance as some number of standard deviations.</a:t>
            </a:r>
          </a:p>
          <a:p>
            <a:r>
              <a:rPr lang="en-US" sz="2000" dirty="0">
                <a:latin typeface="Calibri" pitchFamily="34" charset="0"/>
              </a:rPr>
              <a:t>So, if for some </a:t>
            </a:r>
            <a:r>
              <a:rPr lang="en-US" sz="2000" dirty="0" err="1">
                <a:latin typeface="Calibri" pitchFamily="34" charset="0"/>
              </a:rPr>
              <a:t>rv</a:t>
            </a:r>
            <a:r>
              <a:rPr lang="en-US" sz="2000" dirty="0">
                <a:latin typeface="Calibri" pitchFamily="34" charset="0"/>
              </a:rPr>
              <a:t> X, μ = 100 and σ = 15, then X=130 corresponds to z = (130-100)/15=30/15=2. </a:t>
            </a:r>
          </a:p>
          <a:p>
            <a:r>
              <a:rPr lang="en-US" sz="2000" dirty="0">
                <a:latin typeface="Calibri" pitchFamily="34" charset="0"/>
              </a:rPr>
              <a:t>Said differently, 130 is 2 standard deviations above (or to the right of the mean value).</a:t>
            </a:r>
          </a:p>
          <a:p>
            <a:r>
              <a:rPr lang="en-US" sz="2000" dirty="0">
                <a:latin typeface="Calibri" pitchFamily="34" charset="0"/>
              </a:rPr>
              <a:t>Likewise X=85 corresponds to z=(85-100)/15=-15/15=-1, so 85 is 1 standard deviation below the mean.</a:t>
            </a:r>
          </a:p>
          <a:p>
            <a:r>
              <a:rPr lang="en-US" sz="2000" dirty="0">
                <a:latin typeface="Calibri" pitchFamily="34" charset="0"/>
              </a:rPr>
              <a:t>So the standard normal table (link in a previous slide) applies to </a:t>
            </a:r>
            <a:r>
              <a:rPr lang="en-US" sz="2000" i="1" dirty="0">
                <a:latin typeface="Calibri" pitchFamily="34" charset="0"/>
              </a:rPr>
              <a:t>any</a:t>
            </a:r>
            <a:r>
              <a:rPr lang="en-US" sz="2000" dirty="0">
                <a:latin typeface="Calibri" pitchFamily="34" charset="0"/>
              </a:rPr>
              <a:t> normal distribution if we think in terms of the number of standard deviations away from the mean value. </a:t>
            </a:r>
          </a:p>
          <a:p>
            <a:pPr lvl="1"/>
            <a:r>
              <a:rPr lang="en-US" sz="1800" dirty="0">
                <a:latin typeface="Calibri" pitchFamily="34" charset="0"/>
              </a:rPr>
              <a:t>For </a:t>
            </a:r>
            <a:r>
              <a:rPr lang="en-US" sz="1800" i="1" dirty="0">
                <a:latin typeface="Calibri" pitchFamily="34" charset="0"/>
              </a:rPr>
              <a:t>any </a:t>
            </a:r>
            <a:r>
              <a:rPr lang="en-US" sz="1800" dirty="0">
                <a:latin typeface="Calibri" pitchFamily="34" charset="0"/>
              </a:rPr>
              <a:t>normally distributed </a:t>
            </a:r>
            <a:r>
              <a:rPr lang="en-US" sz="1800" dirty="0" err="1">
                <a:latin typeface="Calibri" pitchFamily="34" charset="0"/>
              </a:rPr>
              <a:t>rv</a:t>
            </a:r>
            <a:r>
              <a:rPr lang="en-US" sz="1800" dirty="0">
                <a:latin typeface="Calibri" pitchFamily="34" charset="0"/>
              </a:rPr>
              <a:t>, the probabilities it is within 1, 2, or 3 </a:t>
            </a:r>
            <a:r>
              <a:rPr lang="en-US" sz="1800" dirty="0" err="1">
                <a:latin typeface="Calibri" pitchFamily="34" charset="0"/>
              </a:rPr>
              <a:t>sd’s</a:t>
            </a:r>
            <a:r>
              <a:rPr lang="en-US" sz="1800" dirty="0">
                <a:latin typeface="Calibri" pitchFamily="34" charset="0"/>
              </a:rPr>
              <a:t> of the mean are in the table below:</a:t>
            </a:r>
          </a:p>
          <a:p>
            <a:pPr lvl="1">
              <a:buFontTx/>
              <a:buNone/>
            </a:pPr>
            <a:endParaRPr lang="en-US" sz="2000" dirty="0">
              <a:latin typeface="Calibri" pitchFamily="34" charset="0"/>
            </a:endParaRPr>
          </a:p>
          <a:p>
            <a:pPr lvl="1">
              <a:buFontTx/>
              <a:buNone/>
            </a:pPr>
            <a:r>
              <a:rPr lang="en-US" sz="2000" dirty="0">
                <a:latin typeface="Calibri" pitchFamily="34" charset="0"/>
              </a:rPr>
              <a:t>Probability	 Value			Interpretation</a:t>
            </a:r>
          </a:p>
        </p:txBody>
      </p:sp>
      <p:sp>
        <p:nvSpPr>
          <p:cNvPr id="37891" name="Title 1"/>
          <p:cNvSpPr>
            <a:spLocks/>
          </p:cNvSpPr>
          <p:nvPr/>
        </p:nvSpPr>
        <p:spPr bwMode="auto">
          <a:xfrm>
            <a:off x="228600" y="60960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200" b="1">
                <a:solidFill>
                  <a:schemeClr val="bg1"/>
                </a:solidFill>
                <a:latin typeface="Calibri" pitchFamily="34" charset="0"/>
              </a:rPr>
              <a:t>Standardizing and Standard Deviations</a:t>
            </a:r>
          </a:p>
        </p:txBody>
      </p:sp>
      <p:pic>
        <p:nvPicPr>
          <p:cNvPr id="37892" name="Picture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9138"/>
            <a:ext cx="91440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Line 126"/>
          <p:cNvSpPr>
            <a:spLocks noChangeShapeType="1"/>
          </p:cNvSpPr>
          <p:nvPr/>
        </p:nvSpPr>
        <p:spPr bwMode="auto">
          <a:xfrm>
            <a:off x="0" y="57912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650"/>
            <a:ext cx="9144000" cy="66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ext Box 4"/>
          <p:cNvSpPr txBox="1">
            <a:spLocks noChangeArrowheads="1"/>
          </p:cNvSpPr>
          <p:nvPr/>
        </p:nvSpPr>
        <p:spPr bwMode="auto">
          <a:xfrm>
            <a:off x="0" y="4267200"/>
            <a:ext cx="8991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200" dirty="0">
                <a:latin typeface="Calibri" pitchFamily="34" charset="0"/>
              </a:rPr>
              <a:t>In R: 				</a:t>
            </a:r>
            <a:r>
              <a:rPr lang="en-US" sz="2200" b="1" i="1" dirty="0" err="1">
                <a:solidFill>
                  <a:srgbClr val="FF0000"/>
                </a:solidFill>
                <a:latin typeface="Calibri" pitchFamily="34" charset="0"/>
              </a:rPr>
              <a:t>pnorm</a:t>
            </a:r>
            <a:r>
              <a:rPr lang="en-US" sz="2200" b="1" i="1" dirty="0">
                <a:solidFill>
                  <a:srgbClr val="FF0000"/>
                </a:solidFill>
                <a:latin typeface="Calibri" pitchFamily="34" charset="0"/>
              </a:rPr>
              <a:t>(1.09) - </a:t>
            </a:r>
            <a:r>
              <a:rPr lang="en-US" sz="2200" b="1" i="1" dirty="0" err="1">
                <a:solidFill>
                  <a:srgbClr val="FF0000"/>
                </a:solidFill>
                <a:latin typeface="Calibri" pitchFamily="34" charset="0"/>
              </a:rPr>
              <a:t>pnorm</a:t>
            </a:r>
            <a:r>
              <a:rPr lang="en-US" sz="2200" b="1" i="1" dirty="0">
                <a:solidFill>
                  <a:srgbClr val="FF0000"/>
                </a:solidFill>
                <a:latin typeface="Calibri" pitchFamily="34" charset="0"/>
              </a:rPr>
              <a:t>(-.54)</a:t>
            </a:r>
            <a:endParaRPr lang="en-US" b="1" i="1" dirty="0">
              <a:solidFill>
                <a:srgbClr val="FF0000"/>
              </a:solidFill>
              <a:latin typeface="Calibri" pitchFamily="34" charset="0"/>
            </a:endParaRPr>
          </a:p>
        </p:txBody>
      </p:sp>
      <p:pic>
        <p:nvPicPr>
          <p:cNvPr id="36868" name="Picture 8" descr="04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854575"/>
            <a:ext cx="47244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1"/>
          <p:cNvSpPr txBox="1">
            <a:spLocks noChangeArrowheads="1"/>
          </p:cNvSpPr>
          <p:nvPr/>
        </p:nvSpPr>
        <p:spPr bwMode="auto">
          <a:xfrm>
            <a:off x="76200" y="24765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b="1">
                <a:solidFill>
                  <a:srgbClr val="FF0000"/>
                </a:solidFill>
                <a:latin typeface="Calibri" pitchFamily="34" charset="0"/>
              </a:rPr>
              <a:t>Example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0" y="1524000"/>
            <a:ext cx="9144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AutoNum type="arabicPeriod"/>
            </a:pPr>
            <a:r>
              <a:rPr lang="en-US" sz="2000" dirty="0">
                <a:latin typeface="Calibri" pitchFamily="34" charset="0"/>
              </a:rPr>
              <a:t>Recall the diagram below from earlier. We will soon be shifting from probability into statistical inference, where we want to use information from the sample to make statements about the population, and not the other way around.</a:t>
            </a: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endParaRPr lang="en-US" sz="2000" dirty="0">
              <a:latin typeface="Calibri" pitchFamily="34" charset="0"/>
            </a:endParaRPr>
          </a:p>
          <a:p>
            <a:pPr marL="457200" indent="-457200">
              <a:buFont typeface="Times New Roman" pitchFamily="18" charset="0"/>
              <a:buAutoNum type="arabicPeriod"/>
            </a:pPr>
            <a:r>
              <a:rPr lang="en-US" sz="2000" dirty="0">
                <a:latin typeface="Calibri" pitchFamily="34" charset="0"/>
              </a:rPr>
              <a:t>That is, think about how things often operate in practice:</a:t>
            </a:r>
          </a:p>
          <a:p>
            <a:pPr marL="914400" lvl="1" indent="-457200">
              <a:buFont typeface="Arial" charset="0"/>
              <a:buChar char="•"/>
            </a:pPr>
            <a:r>
              <a:rPr lang="en-US" sz="2000" dirty="0">
                <a:latin typeface="Calibri" pitchFamily="34" charset="0"/>
              </a:rPr>
              <a:t>Research studies typically select a sample to make a conclusion about a population</a:t>
            </a:r>
          </a:p>
          <a:p>
            <a:pPr marL="914400" lvl="1" indent="-457200">
              <a:buFont typeface="Arial" charset="0"/>
              <a:buChar char="•"/>
            </a:pPr>
            <a:r>
              <a:rPr lang="en-US" sz="2000" dirty="0">
                <a:latin typeface="Calibri" pitchFamily="34" charset="0"/>
              </a:rPr>
              <a:t>Political polls typically random dial to obtain data from a sample of the population</a:t>
            </a:r>
          </a:p>
          <a:p>
            <a:pPr marL="914400" lvl="1" indent="-457200"/>
            <a:endParaRPr lang="en-US" sz="2000" i="1" dirty="0">
              <a:solidFill>
                <a:srgbClr val="FF0000"/>
              </a:solidFill>
              <a:latin typeface="Calibri" pitchFamily="34" charset="0"/>
            </a:endParaRPr>
          </a:p>
          <a:p>
            <a:pPr marL="457200" indent="-457200" algn="ctr"/>
            <a:r>
              <a:rPr lang="en-US" sz="2000" i="1" dirty="0">
                <a:solidFill>
                  <a:srgbClr val="FF0000"/>
                </a:solidFill>
                <a:latin typeface="Calibri" pitchFamily="34" charset="0"/>
              </a:rPr>
              <a:t>Goal: to use sample </a:t>
            </a:r>
            <a:r>
              <a:rPr lang="en-US" sz="2000" b="1" i="1" dirty="0">
                <a:solidFill>
                  <a:srgbClr val="FF0000"/>
                </a:solidFill>
                <a:latin typeface="Calibri" pitchFamily="34" charset="0"/>
              </a:rPr>
              <a:t>statistics</a:t>
            </a:r>
            <a:r>
              <a:rPr lang="en-US" sz="2000" i="1" dirty="0">
                <a:solidFill>
                  <a:srgbClr val="FF0000"/>
                </a:solidFill>
                <a:latin typeface="Calibri" pitchFamily="34" charset="0"/>
              </a:rPr>
              <a:t> to make conclusions about the population overall! </a:t>
            </a:r>
          </a:p>
        </p:txBody>
      </p:sp>
      <p:sp>
        <p:nvSpPr>
          <p:cNvPr id="38915" name="Title 1"/>
          <p:cNvSpPr txBox="1">
            <a:spLocks/>
          </p:cNvSpPr>
          <p:nvPr/>
        </p:nvSpPr>
        <p:spPr bwMode="auto">
          <a:xfrm>
            <a:off x="228600" y="609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3200" b="1" dirty="0">
                <a:solidFill>
                  <a:schemeClr val="bg1"/>
                </a:solidFill>
                <a:latin typeface="Calibri" pitchFamily="34" charset="0"/>
              </a:rPr>
              <a:t>Introduction to Statistics and Their Distributions</a:t>
            </a: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667000"/>
            <a:ext cx="56689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28600" y="533400"/>
            <a:ext cx="8229600" cy="762000"/>
          </a:xfrm>
        </p:spPr>
        <p:txBody>
          <a:bodyPr/>
          <a:lstStyle/>
          <a:p>
            <a:pPr algn="l"/>
            <a:r>
              <a:rPr lang="en-US" sz="2800" b="1">
                <a:solidFill>
                  <a:schemeClr val="bg1"/>
                </a:solidFill>
                <a:latin typeface="Calibri" pitchFamily="34" charset="0"/>
              </a:rPr>
              <a:t>What is a Statistic?</a:t>
            </a:r>
          </a:p>
        </p:txBody>
      </p:sp>
      <p:sp>
        <p:nvSpPr>
          <p:cNvPr id="18434" name="Rectangle 2"/>
          <p:cNvSpPr>
            <a:spLocks noChangeArrowheads="1"/>
          </p:cNvSpPr>
          <p:nvPr/>
        </p:nvSpPr>
        <p:spPr bwMode="auto">
          <a:xfrm>
            <a:off x="0" y="1295400"/>
            <a:ext cx="9144000" cy="5570756"/>
          </a:xfrm>
          <a:prstGeom prst="rect">
            <a:avLst/>
          </a:prstGeom>
          <a:noFill/>
          <a:ln w="9525">
            <a:noFill/>
            <a:miter lim="800000"/>
            <a:headEnd/>
            <a:tailEnd/>
          </a:ln>
        </p:spPr>
        <p:txBody>
          <a:bodyPr>
            <a:spAutoFit/>
          </a:bodyPr>
          <a:lstStyle/>
          <a:p>
            <a:pPr marL="457200" indent="-457200">
              <a:defRPr/>
            </a:pPr>
            <a:r>
              <a:rPr lang="en-US" dirty="0">
                <a:latin typeface="Calibri" pitchFamily="34" charset="0"/>
              </a:rPr>
              <a:t>A statistic is any quantity the value of which can be calculated from sample data. </a:t>
            </a:r>
            <a:endParaRPr lang="en-US" sz="600" dirty="0">
              <a:latin typeface="Calibri" pitchFamily="34" charset="0"/>
            </a:endParaRPr>
          </a:p>
          <a:p>
            <a:pPr marL="457200" indent="-457200">
              <a:defRPr/>
            </a:pPr>
            <a:endParaRPr lang="en-US" sz="600" dirty="0">
              <a:latin typeface="Calibri" pitchFamily="34" charset="0"/>
            </a:endParaRPr>
          </a:p>
          <a:p>
            <a:pPr marL="457200" indent="-457200">
              <a:defRPr/>
            </a:pPr>
            <a:endParaRPr lang="en-US" sz="600" dirty="0">
              <a:latin typeface="Calibri" pitchFamily="34" charset="0"/>
            </a:endParaRPr>
          </a:p>
          <a:p>
            <a:pPr marL="457200" indent="-457200">
              <a:defRPr/>
            </a:pPr>
            <a:r>
              <a:rPr lang="en-US" i="1" dirty="0">
                <a:latin typeface="Calibri" pitchFamily="34" charset="0"/>
              </a:rPr>
              <a:t>Examples</a:t>
            </a:r>
            <a:r>
              <a:rPr lang="en-US" dirty="0">
                <a:latin typeface="Calibri" pitchFamily="34" charset="0"/>
              </a:rPr>
              <a:t>:		           </a:t>
            </a:r>
            <a:r>
              <a:rPr lang="en-US" i="1" dirty="0">
                <a:solidFill>
                  <a:srgbClr val="FF0000"/>
                </a:solidFill>
                <a:latin typeface="Calibri" pitchFamily="34" charset="0"/>
              </a:rPr>
              <a:t>(Assume we have a sample from some </a:t>
            </a:r>
            <a:r>
              <a:rPr lang="en-US" i="1" dirty="0" err="1">
                <a:solidFill>
                  <a:srgbClr val="FF0000"/>
                </a:solidFill>
                <a:latin typeface="Calibri" pitchFamily="34" charset="0"/>
              </a:rPr>
              <a:t>rv</a:t>
            </a:r>
            <a:r>
              <a:rPr lang="en-US" i="1" dirty="0">
                <a:solidFill>
                  <a:srgbClr val="FF0000"/>
                </a:solidFill>
                <a:latin typeface="Calibri" pitchFamily="34" charset="0"/>
              </a:rPr>
              <a:t> Y)</a:t>
            </a:r>
          </a:p>
          <a:p>
            <a:pPr marL="457200" indent="-457200">
              <a:buFont typeface="Times New Roman" pitchFamily="18" charset="0"/>
              <a:buAutoNum type="arabicPeriod"/>
              <a:defRPr/>
            </a:pPr>
            <a:r>
              <a:rPr lang="en-US" dirty="0">
                <a:latin typeface="Calibri" pitchFamily="34" charset="0"/>
              </a:rPr>
              <a:t>Sample mean, Ȳ </a:t>
            </a:r>
          </a:p>
          <a:p>
            <a:pPr marL="457200" indent="-457200">
              <a:buFont typeface="Times New Roman" pitchFamily="18" charset="0"/>
              <a:buAutoNum type="arabicPeriod"/>
              <a:defRPr/>
            </a:pPr>
            <a:r>
              <a:rPr lang="en-US" dirty="0">
                <a:latin typeface="Calibri" pitchFamily="34" charset="0"/>
              </a:rPr>
              <a:t>Sample SD, </a:t>
            </a:r>
            <a:r>
              <a:rPr lang="en-US" i="1" dirty="0">
                <a:latin typeface="Calibri" pitchFamily="34" charset="0"/>
              </a:rPr>
              <a:t>S</a:t>
            </a:r>
          </a:p>
          <a:p>
            <a:pPr marL="457200" indent="-457200">
              <a:buFont typeface="Times New Roman" pitchFamily="18" charset="0"/>
              <a:buAutoNum type="arabicPeriod"/>
              <a:defRPr/>
            </a:pPr>
            <a:r>
              <a:rPr lang="en-US" dirty="0">
                <a:latin typeface="Calibri" pitchFamily="34" charset="0"/>
              </a:rPr>
              <a:t>Sample median, Ỹ</a:t>
            </a:r>
          </a:p>
          <a:p>
            <a:pPr marL="457200" indent="-457200">
              <a:buFont typeface="Times New Roman" pitchFamily="18" charset="0"/>
              <a:buAutoNum type="arabicPeriod"/>
              <a:defRPr/>
            </a:pPr>
            <a:r>
              <a:rPr lang="en-US" dirty="0">
                <a:latin typeface="Calibri" pitchFamily="34" charset="0"/>
              </a:rPr>
              <a:t>Sum of sample values, T</a:t>
            </a:r>
          </a:p>
          <a:p>
            <a:pPr marL="457200" indent="-457200">
              <a:buFont typeface="Times New Roman" pitchFamily="18" charset="0"/>
              <a:buAutoNum type="arabicPeriod"/>
              <a:defRPr/>
            </a:pPr>
            <a:r>
              <a:rPr lang="en-US" dirty="0">
                <a:latin typeface="Calibri" pitchFamily="34" charset="0"/>
              </a:rPr>
              <a:t>Assume we want to compare the average SAT scores of a sample of boys (Y</a:t>
            </a:r>
            <a:r>
              <a:rPr lang="en-US" sz="1400" dirty="0">
                <a:latin typeface="Calibri" pitchFamily="34" charset="0"/>
              </a:rPr>
              <a:t>1</a:t>
            </a:r>
            <a:r>
              <a:rPr lang="en-US" dirty="0">
                <a:latin typeface="Calibri" pitchFamily="34" charset="0"/>
              </a:rPr>
              <a:t>, Y</a:t>
            </a:r>
            <a:r>
              <a:rPr lang="en-US" sz="1400" dirty="0">
                <a:latin typeface="Calibri" pitchFamily="34" charset="0"/>
              </a:rPr>
              <a:t>2</a:t>
            </a:r>
            <a:r>
              <a:rPr lang="en-US" dirty="0">
                <a:latin typeface="Calibri" pitchFamily="34" charset="0"/>
              </a:rPr>
              <a:t>,…, </a:t>
            </a:r>
            <a:r>
              <a:rPr lang="en-US" dirty="0" err="1">
                <a:latin typeface="Calibri" pitchFamily="34" charset="0"/>
              </a:rPr>
              <a:t>Y</a:t>
            </a:r>
            <a:r>
              <a:rPr lang="en-US" sz="1400" dirty="0" err="1">
                <a:latin typeface="Calibri" pitchFamily="34" charset="0"/>
              </a:rPr>
              <a:t>n</a:t>
            </a:r>
            <a:r>
              <a:rPr lang="en-US" dirty="0">
                <a:latin typeface="Calibri" pitchFamily="34" charset="0"/>
              </a:rPr>
              <a:t>) and a sample of girls (U</a:t>
            </a:r>
            <a:r>
              <a:rPr lang="en-US" sz="1400" dirty="0">
                <a:latin typeface="Calibri" pitchFamily="34" charset="0"/>
              </a:rPr>
              <a:t>1</a:t>
            </a:r>
            <a:r>
              <a:rPr lang="en-US" dirty="0">
                <a:latin typeface="Calibri" pitchFamily="34" charset="0"/>
              </a:rPr>
              <a:t>, U</a:t>
            </a:r>
            <a:r>
              <a:rPr lang="en-US" sz="1400" dirty="0">
                <a:latin typeface="Calibri" pitchFamily="34" charset="0"/>
              </a:rPr>
              <a:t>2</a:t>
            </a:r>
            <a:r>
              <a:rPr lang="en-US" dirty="0">
                <a:latin typeface="Calibri" pitchFamily="34" charset="0"/>
              </a:rPr>
              <a:t>,…,U</a:t>
            </a:r>
            <a:r>
              <a:rPr lang="en-US" sz="1400" dirty="0">
                <a:latin typeface="Calibri" pitchFamily="34" charset="0"/>
              </a:rPr>
              <a:t>m</a:t>
            </a:r>
            <a:r>
              <a:rPr lang="en-US" dirty="0">
                <a:latin typeface="Calibri" pitchFamily="34" charset="0"/>
              </a:rPr>
              <a:t>). Then the difference between Ȳ and Ū is also a statistic that can be of interest.</a:t>
            </a:r>
          </a:p>
          <a:p>
            <a:pPr marL="457200" indent="-457200">
              <a:buFont typeface="Times New Roman" pitchFamily="18" charset="0"/>
              <a:buAutoNum type="arabicPeriod"/>
              <a:defRPr/>
            </a:pPr>
            <a:endParaRPr lang="en-US" sz="400" dirty="0">
              <a:latin typeface="Calibri" pitchFamily="34" charset="0"/>
            </a:endParaRPr>
          </a:p>
          <a:p>
            <a:pPr marL="457200" indent="-457200">
              <a:buFont typeface="Times New Roman" pitchFamily="18" charset="0"/>
              <a:buAutoNum type="arabicPeriod"/>
              <a:defRPr/>
            </a:pPr>
            <a:endParaRPr lang="en-US" sz="400" dirty="0">
              <a:latin typeface="Calibri" pitchFamily="34" charset="0"/>
            </a:endParaRPr>
          </a:p>
          <a:p>
            <a:pPr>
              <a:defRPr/>
            </a:pPr>
            <a:endParaRPr lang="en-US" sz="400" dirty="0">
              <a:latin typeface="Calibri" pitchFamily="34" charset="0"/>
            </a:endParaRPr>
          </a:p>
          <a:p>
            <a:pPr>
              <a:defRPr/>
            </a:pPr>
            <a:r>
              <a:rPr lang="en-US" i="1" dirty="0">
                <a:latin typeface="Calibri" pitchFamily="34" charset="0"/>
              </a:rPr>
              <a:t>We use uppercase letters to denote statistics and lowercase letter to denote the calculated or observed values of statistics. That is, the computed value of the statistic S (sample </a:t>
            </a:r>
            <a:r>
              <a:rPr lang="en-US" i="1" dirty="0" err="1">
                <a:latin typeface="Calibri" pitchFamily="34" charset="0"/>
              </a:rPr>
              <a:t>sd</a:t>
            </a:r>
            <a:r>
              <a:rPr lang="en-US" i="1" dirty="0">
                <a:latin typeface="Calibri" pitchFamily="34" charset="0"/>
              </a:rPr>
              <a:t>) is denoted by s.</a:t>
            </a:r>
          </a:p>
          <a:p>
            <a:pPr marL="457200" indent="-457200">
              <a:buFont typeface="Times New Roman" pitchFamily="18" charset="0"/>
              <a:buAutoNum type="arabicPeriod"/>
              <a:defRPr/>
            </a:pPr>
            <a:endParaRPr lang="en-US" sz="400" dirty="0">
              <a:latin typeface="Calibri" pitchFamily="34" charset="0"/>
            </a:endParaRPr>
          </a:p>
          <a:p>
            <a:pPr marL="457200" indent="-457200">
              <a:buFont typeface="Times New Roman" pitchFamily="18" charset="0"/>
              <a:buAutoNum type="arabicPeriod"/>
              <a:defRPr/>
            </a:pPr>
            <a:endParaRPr lang="en-US" sz="400" dirty="0">
              <a:latin typeface="Calibri" pitchFamily="34" charset="0"/>
            </a:endParaRPr>
          </a:p>
          <a:p>
            <a:pPr marL="457200" indent="-457200">
              <a:buFont typeface="Times New Roman" pitchFamily="18" charset="0"/>
              <a:buAutoNum type="arabicPeriod"/>
              <a:defRPr/>
            </a:pPr>
            <a:endParaRPr lang="en-US" sz="400" dirty="0">
              <a:latin typeface="Calibri" pitchFamily="34" charset="0"/>
            </a:endParaRPr>
          </a:p>
          <a:p>
            <a:pPr marL="457200" indent="-457200">
              <a:buFont typeface="Times New Roman" pitchFamily="18" charset="0"/>
              <a:buAutoNum type="arabicPeriod"/>
              <a:defRPr/>
            </a:pPr>
            <a:endParaRPr lang="en-US" sz="400" dirty="0">
              <a:latin typeface="Calibri" pitchFamily="34" charset="0"/>
            </a:endParaRPr>
          </a:p>
          <a:p>
            <a:pPr>
              <a:defRPr/>
            </a:pPr>
            <a:endParaRPr lang="en-US" sz="400" dirty="0">
              <a:latin typeface="Calibri"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533400"/>
            <a:ext cx="8001000" cy="838200"/>
          </a:xfrm>
        </p:spPr>
        <p:txBody>
          <a:bodyPr/>
          <a:lstStyle/>
          <a:p>
            <a:pPr algn="l"/>
            <a:r>
              <a:rPr lang="en-US" sz="3200" b="1" dirty="0">
                <a:solidFill>
                  <a:schemeClr val="bg1"/>
                </a:solidFill>
                <a:latin typeface="Calibri" pitchFamily="34" charset="0"/>
              </a:rPr>
              <a:t>Example</a:t>
            </a:r>
          </a:p>
        </p:txBody>
      </p:sp>
      <p:sp>
        <p:nvSpPr>
          <p:cNvPr id="40963" name="Rectangle 2"/>
          <p:cNvSpPr>
            <a:spLocks noChangeArrowheads="1"/>
          </p:cNvSpPr>
          <p:nvPr/>
        </p:nvSpPr>
        <p:spPr bwMode="auto">
          <a:xfrm>
            <a:off x="0" y="1524000"/>
            <a:ext cx="91440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r>
              <a:rPr lang="en-US" i="1" dirty="0">
                <a:latin typeface="Calibri" pitchFamily="34" charset="0"/>
              </a:rPr>
              <a:t>Consider selecting several different random samples from the</a:t>
            </a:r>
          </a:p>
          <a:p>
            <a:pPr marL="457200" indent="-457200"/>
            <a:r>
              <a:rPr lang="en-US" i="1" dirty="0">
                <a:latin typeface="Calibri" pitchFamily="34" charset="0"/>
              </a:rPr>
              <a:t>same population. </a:t>
            </a:r>
            <a:r>
              <a:rPr lang="en-US" i="1" dirty="0">
                <a:solidFill>
                  <a:srgbClr val="FF0000"/>
                </a:solidFill>
                <a:latin typeface="Calibri" pitchFamily="34" charset="0"/>
              </a:rPr>
              <a:t>Different samples will typically yield different </a:t>
            </a:r>
          </a:p>
          <a:p>
            <a:pPr marL="457200" indent="-457200"/>
            <a:r>
              <a:rPr lang="en-US" i="1" dirty="0">
                <a:solidFill>
                  <a:srgbClr val="FF0000"/>
                </a:solidFill>
                <a:latin typeface="Calibri" pitchFamily="34" charset="0"/>
              </a:rPr>
              <a:t>results (values of statistics)!</a:t>
            </a:r>
            <a:endParaRPr lang="en-US" i="1" dirty="0">
              <a:latin typeface="Calibri" pitchFamily="34" charset="0"/>
            </a:endParaRPr>
          </a:p>
          <a:p>
            <a:pPr marL="914400" lvl="1" indent="-457200">
              <a:buFont typeface="Arial" charset="0"/>
              <a:buChar char="•"/>
            </a:pPr>
            <a:endParaRPr lang="en-US" sz="1000" dirty="0">
              <a:latin typeface="Calibri" pitchFamily="34" charset="0"/>
            </a:endParaRPr>
          </a:p>
          <a:p>
            <a:pPr marL="457200" indent="-457200">
              <a:buFont typeface="Arial" charset="0"/>
              <a:buChar char="•"/>
            </a:pPr>
            <a:r>
              <a:rPr lang="en-US" sz="2000" dirty="0">
                <a:latin typeface="Calibri" pitchFamily="34" charset="0"/>
              </a:rPr>
              <a:t>For instance, assume we have a population of 10 people who took an exam. Each person’s score (</a:t>
            </a:r>
            <a:r>
              <a:rPr lang="en-US" sz="2000" dirty="0" err="1">
                <a:latin typeface="Calibri" pitchFamily="34" charset="0"/>
              </a:rPr>
              <a:t>rv</a:t>
            </a:r>
            <a:r>
              <a:rPr lang="en-US" sz="2000" dirty="0">
                <a:latin typeface="Calibri" pitchFamily="34" charset="0"/>
              </a:rPr>
              <a:t> Y) is in the table below. Here, µ = 75.9.</a:t>
            </a:r>
          </a:p>
          <a:p>
            <a:pPr marL="457200" indent="-457200">
              <a:buFont typeface="Arial" charset="0"/>
              <a:buChar char="•"/>
            </a:pPr>
            <a:endParaRPr lang="en-US" dirty="0">
              <a:latin typeface="Calibri" pitchFamily="34" charset="0"/>
            </a:endParaRPr>
          </a:p>
          <a:p>
            <a:pPr marL="457200" indent="-457200">
              <a:buFont typeface="Arial" charset="0"/>
              <a:buChar char="•"/>
            </a:pPr>
            <a:endParaRPr lang="en-US" dirty="0">
              <a:latin typeface="Calibri" pitchFamily="34" charset="0"/>
            </a:endParaRPr>
          </a:p>
          <a:p>
            <a:pPr marL="457200" indent="-457200">
              <a:buFont typeface="Arial" charset="0"/>
              <a:buChar char="•"/>
            </a:pPr>
            <a:r>
              <a:rPr lang="en-US" sz="2000" dirty="0">
                <a:latin typeface="Calibri" pitchFamily="34" charset="0"/>
              </a:rPr>
              <a:t>Assume we select three random samples of size three.</a:t>
            </a:r>
          </a:p>
          <a:p>
            <a:pPr marL="457200" indent="-457200">
              <a:buFont typeface="Arial" charset="0"/>
              <a:buChar char="•"/>
            </a:pPr>
            <a:endParaRPr lang="en-US" dirty="0">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4386782"/>
              </p:ext>
            </p:extLst>
          </p:nvPr>
        </p:nvGraphicFramePr>
        <p:xfrm>
          <a:off x="1066800" y="3505200"/>
          <a:ext cx="6095998" cy="546100"/>
        </p:xfrm>
        <a:graphic>
          <a:graphicData uri="http://schemas.openxmlformats.org/drawingml/2006/table">
            <a:tbl>
              <a:tblPr/>
              <a:tblGrid>
                <a:gridCol w="598327">
                  <a:extLst>
                    <a:ext uri="{9D8B030D-6E8A-4147-A177-3AD203B41FA5}">
                      <a16:colId xmlns:a16="http://schemas.microsoft.com/office/drawing/2014/main" val="20000"/>
                    </a:ext>
                  </a:extLst>
                </a:gridCol>
                <a:gridCol w="598327">
                  <a:extLst>
                    <a:ext uri="{9D8B030D-6E8A-4147-A177-3AD203B41FA5}">
                      <a16:colId xmlns:a16="http://schemas.microsoft.com/office/drawing/2014/main" val="20001"/>
                    </a:ext>
                  </a:extLst>
                </a:gridCol>
                <a:gridCol w="598327">
                  <a:extLst>
                    <a:ext uri="{9D8B030D-6E8A-4147-A177-3AD203B41FA5}">
                      <a16:colId xmlns:a16="http://schemas.microsoft.com/office/drawing/2014/main" val="20002"/>
                    </a:ext>
                  </a:extLst>
                </a:gridCol>
                <a:gridCol w="598327">
                  <a:extLst>
                    <a:ext uri="{9D8B030D-6E8A-4147-A177-3AD203B41FA5}">
                      <a16:colId xmlns:a16="http://schemas.microsoft.com/office/drawing/2014/main" val="20003"/>
                    </a:ext>
                  </a:extLst>
                </a:gridCol>
                <a:gridCol w="598327">
                  <a:extLst>
                    <a:ext uri="{9D8B030D-6E8A-4147-A177-3AD203B41FA5}">
                      <a16:colId xmlns:a16="http://schemas.microsoft.com/office/drawing/2014/main" val="20004"/>
                    </a:ext>
                  </a:extLst>
                </a:gridCol>
                <a:gridCol w="598327">
                  <a:extLst>
                    <a:ext uri="{9D8B030D-6E8A-4147-A177-3AD203B41FA5}">
                      <a16:colId xmlns:a16="http://schemas.microsoft.com/office/drawing/2014/main" val="20005"/>
                    </a:ext>
                  </a:extLst>
                </a:gridCol>
                <a:gridCol w="598327">
                  <a:extLst>
                    <a:ext uri="{9D8B030D-6E8A-4147-A177-3AD203B41FA5}">
                      <a16:colId xmlns:a16="http://schemas.microsoft.com/office/drawing/2014/main" val="20006"/>
                    </a:ext>
                  </a:extLst>
                </a:gridCol>
                <a:gridCol w="711055">
                  <a:extLst>
                    <a:ext uri="{9D8B030D-6E8A-4147-A177-3AD203B41FA5}">
                      <a16:colId xmlns:a16="http://schemas.microsoft.com/office/drawing/2014/main" val="20007"/>
                    </a:ext>
                  </a:extLst>
                </a:gridCol>
                <a:gridCol w="598327">
                  <a:extLst>
                    <a:ext uri="{9D8B030D-6E8A-4147-A177-3AD203B41FA5}">
                      <a16:colId xmlns:a16="http://schemas.microsoft.com/office/drawing/2014/main" val="20008"/>
                    </a:ext>
                  </a:extLst>
                </a:gridCol>
                <a:gridCol w="598327">
                  <a:extLst>
                    <a:ext uri="{9D8B030D-6E8A-4147-A177-3AD203B41FA5}">
                      <a16:colId xmlns:a16="http://schemas.microsoft.com/office/drawing/2014/main" val="20009"/>
                    </a:ext>
                  </a:extLst>
                </a:gridCol>
              </a:tblGrid>
              <a:tr h="273050">
                <a:tc>
                  <a:txBody>
                    <a:bodyPr/>
                    <a:lstStyle/>
                    <a:p>
                      <a:pPr algn="ctr" fontAlgn="b"/>
                      <a:r>
                        <a:rPr lang="en-US" sz="1600" b="0" i="0" u="none" strike="noStrike" dirty="0">
                          <a:solidFill>
                            <a:srgbClr val="000000"/>
                          </a:solidFill>
                          <a:latin typeface="Calibri"/>
                        </a:rPr>
                        <a:t>Bobby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Billy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Jimmy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Jenny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Katy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Sandy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Lenny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Tammy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Larry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Fanny</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3050">
                <a:tc>
                  <a:txBody>
                    <a:bodyPr/>
                    <a:lstStyle/>
                    <a:p>
                      <a:pPr algn="ctr" fontAlgn="b"/>
                      <a:r>
                        <a:rPr lang="en-US" sz="1600" b="0" i="0" u="none" strike="noStrike" dirty="0">
                          <a:solidFill>
                            <a:srgbClr val="000000"/>
                          </a:solidFill>
                          <a:latin typeface="Calibri"/>
                        </a:rPr>
                        <a:t>82</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43</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78</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100</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84</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70</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75</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67</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69</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91</a:t>
                      </a:r>
                    </a:p>
                  </a:txBody>
                  <a:tcPr marL="6504" marR="6504" marT="6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522" name="Group 90"/>
          <p:cNvGraphicFramePr>
            <a:graphicFrameLocks noGrp="1"/>
          </p:cNvGraphicFramePr>
          <p:nvPr>
            <p:extLst>
              <p:ext uri="{D42A27DB-BD31-4B8C-83A1-F6EECF244321}">
                <p14:modId xmlns:p14="http://schemas.microsoft.com/office/powerpoint/2010/main" val="3355637728"/>
              </p:ext>
            </p:extLst>
          </p:nvPr>
        </p:nvGraphicFramePr>
        <p:xfrm>
          <a:off x="762000" y="4572000"/>
          <a:ext cx="7162800" cy="1995488"/>
        </p:xfrm>
        <a:graphic>
          <a:graphicData uri="http://schemas.openxmlformats.org/drawingml/2006/table">
            <a:tbl>
              <a:tblPr/>
              <a:tblGrid>
                <a:gridCol w="1676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009650">
                  <a:extLst>
                    <a:ext uri="{9D8B030D-6E8A-4147-A177-3AD203B41FA5}">
                      <a16:colId xmlns:a16="http://schemas.microsoft.com/office/drawing/2014/main" val="20004"/>
                    </a:ext>
                  </a:extLst>
                </a:gridCol>
                <a:gridCol w="454025">
                  <a:extLst>
                    <a:ext uri="{9D8B030D-6E8A-4147-A177-3AD203B41FA5}">
                      <a16:colId xmlns:a16="http://schemas.microsoft.com/office/drawing/2014/main" val="20005"/>
                    </a:ext>
                  </a:extLst>
                </a:gridCol>
                <a:gridCol w="979488">
                  <a:extLst>
                    <a:ext uri="{9D8B030D-6E8A-4147-A177-3AD203B41FA5}">
                      <a16:colId xmlns:a16="http://schemas.microsoft.com/office/drawing/2014/main" val="20006"/>
                    </a:ext>
                  </a:extLst>
                </a:gridCol>
                <a:gridCol w="452437">
                  <a:extLst>
                    <a:ext uri="{9D8B030D-6E8A-4147-A177-3AD203B41FA5}">
                      <a16:colId xmlns:a16="http://schemas.microsoft.com/office/drawing/2014/main" val="20007"/>
                    </a:ext>
                  </a:extLst>
                </a:gridCol>
              </a:tblGrid>
              <a:tr h="415991">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1" i="1" u="none" strike="noStrike" cap="none" normalizeH="0" baseline="0" dirty="0">
                          <a:ln>
                            <a:noFill/>
                          </a:ln>
                          <a:solidFill>
                            <a:srgbClr val="000000"/>
                          </a:solidFill>
                          <a:effectLst/>
                          <a:latin typeface="Calibri" pitchFamily="34" charset="0"/>
                        </a:rPr>
                        <a:t>Person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1" i="1" u="none" strike="noStrike" cap="none" normalizeH="0" baseline="0" dirty="0">
                          <a:ln>
                            <a:noFill/>
                          </a:ln>
                          <a:solidFill>
                            <a:srgbClr val="000000"/>
                          </a:solidFill>
                          <a:effectLst/>
                          <a:latin typeface="Calibri" pitchFamily="34" charset="0"/>
                        </a:rPr>
                        <a:t>Sample 1</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1" i="1" u="none" strike="noStrike" cap="none" normalizeH="0" baseline="0" dirty="0">
                          <a:ln>
                            <a:noFill/>
                          </a:ln>
                          <a:solidFill>
                            <a:srgbClr val="000000"/>
                          </a:solidFill>
                          <a:effectLst/>
                          <a:latin typeface="Calibri" pitchFamily="34" charset="0"/>
                        </a:rPr>
                        <a:t>Sample 2</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1" i="1" u="none" strike="noStrike" cap="none" normalizeH="0" baseline="0" dirty="0">
                          <a:ln>
                            <a:noFill/>
                          </a:ln>
                          <a:solidFill>
                            <a:srgbClr val="000000"/>
                          </a:solidFill>
                          <a:effectLst/>
                          <a:latin typeface="Calibri" pitchFamily="34" charset="0"/>
                        </a:rPr>
                        <a:t>Sample 3</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64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Person 1</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Y</a:t>
                      </a:r>
                      <a:r>
                        <a:rPr kumimoji="0" lang="en-US" sz="1300" b="0" i="0" u="none" strike="noStrike" cap="none" normalizeH="0" baseline="0" dirty="0">
                          <a:ln>
                            <a:noFill/>
                          </a:ln>
                          <a:solidFill>
                            <a:srgbClr val="000000"/>
                          </a:solidFill>
                          <a:effectLst/>
                          <a:latin typeface="Calibri" pitchFamily="34" charset="0"/>
                        </a:rPr>
                        <a:t>1</a:t>
                      </a:r>
                      <a:endParaRPr kumimoji="0" lang="en-US" sz="2300" b="0" i="0" u="none" strike="noStrike" cap="none" normalizeH="0" baseline="0" dirty="0">
                        <a:ln>
                          <a:noFill/>
                        </a:ln>
                        <a:solidFill>
                          <a:srgbClr val="000000"/>
                        </a:solidFill>
                        <a:effectLst/>
                        <a:latin typeface="Calibri" pitchFamily="34" charset="0"/>
                      </a:endParaRP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Billy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43</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Jimmy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78</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Jenny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100</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Person 2</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Y</a:t>
                      </a:r>
                      <a:r>
                        <a:rPr kumimoji="0" lang="en-US" sz="1300" b="0" i="0" u="none" strike="noStrike" cap="none" normalizeH="0" baseline="0" dirty="0">
                          <a:ln>
                            <a:noFill/>
                          </a:ln>
                          <a:solidFill>
                            <a:srgbClr val="000000"/>
                          </a:solidFill>
                          <a:effectLst/>
                          <a:latin typeface="Calibri" pitchFamily="34" charset="0"/>
                        </a:rPr>
                        <a:t>2</a:t>
                      </a:r>
                      <a:endParaRPr kumimoji="0" lang="en-US" sz="2300" b="0" i="0" u="none" strike="noStrike" cap="none" normalizeH="0" baseline="0" dirty="0">
                        <a:ln>
                          <a:noFill/>
                        </a:ln>
                        <a:solidFill>
                          <a:srgbClr val="000000"/>
                        </a:solidFill>
                        <a:effectLst/>
                        <a:latin typeface="Calibri" pitchFamily="34" charset="0"/>
                      </a:endParaRP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FF0000"/>
                          </a:solidFill>
                          <a:effectLst/>
                          <a:latin typeface="Calibri" pitchFamily="34" charset="0"/>
                        </a:rPr>
                        <a:t>Sandy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FF0000"/>
                          </a:solidFill>
                          <a:effectLst/>
                          <a:latin typeface="Calibri" pitchFamily="34" charset="0"/>
                        </a:rPr>
                        <a:t>70</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FF0000"/>
                          </a:solidFill>
                          <a:effectLst/>
                          <a:latin typeface="Calibri" pitchFamily="34" charset="0"/>
                        </a:rPr>
                        <a:t>Sandy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FF0000"/>
                          </a:solidFill>
                          <a:effectLst/>
                          <a:latin typeface="Calibri" pitchFamily="34" charset="0"/>
                        </a:rPr>
                        <a:t>70</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Lenny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75</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91">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Person 3</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Y</a:t>
                      </a:r>
                      <a:r>
                        <a:rPr kumimoji="0" lang="en-US" sz="1300" b="0" i="0" u="none" strike="noStrike" cap="none" normalizeH="0" baseline="0" dirty="0">
                          <a:ln>
                            <a:noFill/>
                          </a:ln>
                          <a:solidFill>
                            <a:srgbClr val="000000"/>
                          </a:solidFill>
                          <a:effectLst/>
                          <a:latin typeface="Calibri" pitchFamily="34" charset="0"/>
                        </a:rPr>
                        <a:t>3</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Fanny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91</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Tammy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67</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Larry</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69</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57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Sample Mean</a:t>
                      </a:r>
                    </a:p>
                  </a:txBody>
                  <a:tcPr marL="0" marR="0" marT="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1" i="0" u="none" strike="noStrike" cap="none" normalizeH="0" baseline="0" dirty="0">
                          <a:ln>
                            <a:noFill/>
                          </a:ln>
                          <a:solidFill>
                            <a:schemeClr val="tx1"/>
                          </a:solidFill>
                          <a:effectLst/>
                          <a:latin typeface="Calibri" pitchFamily="34" charset="0"/>
                        </a:rPr>
                        <a:t>Ȳ</a:t>
                      </a:r>
                      <a:r>
                        <a:rPr kumimoji="0" lang="en-US" sz="2300" b="0" i="0" u="none" strike="noStrike" cap="none" normalizeH="0" baseline="0" dirty="0">
                          <a:ln>
                            <a:noFill/>
                          </a:ln>
                          <a:solidFill>
                            <a:schemeClr val="tx1"/>
                          </a:solidFill>
                          <a:effectLst/>
                          <a:latin typeface="Calibri" pitchFamily="34" charset="0"/>
                        </a:rPr>
                        <a:t> </a:t>
                      </a:r>
                    </a:p>
                  </a:txBody>
                  <a:tcPr marL="0" marR="0" marT="0" marB="0"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68</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71.67</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81.33</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37" y="609600"/>
            <a:ext cx="8310563" cy="685800"/>
          </a:xfrm>
        </p:spPr>
        <p:txBody>
          <a:bodyPr/>
          <a:lstStyle/>
          <a:p>
            <a:pPr algn="l"/>
            <a:r>
              <a:rPr lang="en-US" dirty="0">
                <a:solidFill>
                  <a:schemeClr val="bg1"/>
                </a:solidFill>
                <a:latin typeface="Calibri" panose="020F0502020204030204" pitchFamily="34" charset="0"/>
              </a:rPr>
              <a:t>Shouldn’t Be a Surprise…</a:t>
            </a:r>
          </a:p>
        </p:txBody>
      </p:sp>
      <p:pic>
        <p:nvPicPr>
          <p:cNvPr id="3" name="Picture 2"/>
          <p:cNvPicPr>
            <a:picLocks noChangeAspect="1"/>
          </p:cNvPicPr>
          <p:nvPr/>
        </p:nvPicPr>
        <p:blipFill>
          <a:blip r:embed="rId2"/>
          <a:stretch>
            <a:fillRect/>
          </a:stretch>
        </p:blipFill>
        <p:spPr>
          <a:xfrm>
            <a:off x="129803" y="1981200"/>
            <a:ext cx="8848725" cy="3714750"/>
          </a:xfrm>
          <a:prstGeom prst="rect">
            <a:avLst/>
          </a:prstGeom>
        </p:spPr>
      </p:pic>
    </p:spTree>
    <p:extLst>
      <p:ext uri="{BB962C8B-B14F-4D97-AF65-F5344CB8AC3E}">
        <p14:creationId xmlns:p14="http://schemas.microsoft.com/office/powerpoint/2010/main" val="859596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90094"/>
            <a:ext cx="4083303" cy="6767906"/>
          </a:xfrm>
          <a:prstGeom prst="rect">
            <a:avLst/>
          </a:prstGeom>
        </p:spPr>
      </p:pic>
    </p:spTree>
    <p:extLst>
      <p:ext uri="{BB962C8B-B14F-4D97-AF65-F5344CB8AC3E}">
        <p14:creationId xmlns:p14="http://schemas.microsoft.com/office/powerpoint/2010/main" val="3377059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04800" y="1519238"/>
            <a:ext cx="84582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AutoNum type="arabicPeriod"/>
            </a:pPr>
            <a:r>
              <a:rPr lang="en-US" dirty="0">
                <a:latin typeface="Calibri" pitchFamily="34" charset="0"/>
              </a:rPr>
              <a:t>Each random sample will typically yield different observations Y</a:t>
            </a:r>
            <a:r>
              <a:rPr lang="en-US" sz="1400" dirty="0">
                <a:latin typeface="Calibri" pitchFamily="34" charset="0"/>
              </a:rPr>
              <a:t>1</a:t>
            </a:r>
            <a:r>
              <a:rPr lang="en-US" dirty="0">
                <a:latin typeface="Calibri" pitchFamily="34" charset="0"/>
              </a:rPr>
              <a:t>, Y</a:t>
            </a:r>
            <a:r>
              <a:rPr lang="en-US" sz="1400" dirty="0">
                <a:latin typeface="Calibri" pitchFamily="34" charset="0"/>
              </a:rPr>
              <a:t>2</a:t>
            </a:r>
            <a:r>
              <a:rPr lang="en-US" dirty="0">
                <a:latin typeface="Calibri" pitchFamily="34" charset="0"/>
              </a:rPr>
              <a:t> ,…, </a:t>
            </a:r>
            <a:r>
              <a:rPr lang="en-US" dirty="0" err="1">
                <a:latin typeface="Calibri" pitchFamily="34" charset="0"/>
              </a:rPr>
              <a:t>Y</a:t>
            </a:r>
            <a:r>
              <a:rPr lang="en-US" sz="1400" dirty="0" err="1">
                <a:latin typeface="Calibri" pitchFamily="34" charset="0"/>
              </a:rPr>
              <a:t>n</a:t>
            </a:r>
            <a:r>
              <a:rPr lang="en-US" dirty="0">
                <a:latin typeface="Calibri" pitchFamily="34" charset="0"/>
              </a:rPr>
              <a:t> and therefore, sample mean Ȳ, sample standard deviation </a:t>
            </a:r>
            <a:r>
              <a:rPr lang="en-US" i="1" dirty="0">
                <a:latin typeface="Calibri" pitchFamily="34" charset="0"/>
              </a:rPr>
              <a:t>S</a:t>
            </a:r>
            <a:r>
              <a:rPr lang="en-US" dirty="0">
                <a:latin typeface="Calibri" pitchFamily="34" charset="0"/>
              </a:rPr>
              <a:t>, and any other sample statistics.</a:t>
            </a:r>
          </a:p>
          <a:p>
            <a:pPr marL="457200" indent="-457200">
              <a:buFont typeface="Times New Roman" pitchFamily="18" charset="0"/>
              <a:buAutoNum type="arabicPeriod"/>
            </a:pPr>
            <a:endParaRPr lang="en-US" dirty="0">
              <a:latin typeface="Calibri" pitchFamily="34" charset="0"/>
            </a:endParaRPr>
          </a:p>
          <a:p>
            <a:pPr marL="457200" indent="-457200">
              <a:buFont typeface="Times New Roman" pitchFamily="18" charset="0"/>
              <a:buAutoNum type="arabicPeriod"/>
            </a:pPr>
            <a:r>
              <a:rPr lang="en-US" dirty="0">
                <a:latin typeface="Calibri" pitchFamily="34" charset="0"/>
              </a:rPr>
              <a:t>A statistic is a random variable since prior to obtaining data, we are not sure what value of any particular statistic will be, and because for each random sample the value of a statistic will typically be different. Thus, Y</a:t>
            </a:r>
            <a:r>
              <a:rPr lang="en-US" sz="1400" dirty="0">
                <a:latin typeface="Calibri" pitchFamily="34" charset="0"/>
              </a:rPr>
              <a:t>1</a:t>
            </a:r>
            <a:r>
              <a:rPr lang="en-US" dirty="0">
                <a:latin typeface="Calibri" pitchFamily="34" charset="0"/>
              </a:rPr>
              <a:t>, Y</a:t>
            </a:r>
            <a:r>
              <a:rPr lang="en-US" sz="1400" dirty="0">
                <a:latin typeface="Calibri" pitchFamily="34" charset="0"/>
              </a:rPr>
              <a:t>2</a:t>
            </a:r>
            <a:r>
              <a:rPr lang="en-US" dirty="0">
                <a:latin typeface="Calibri" pitchFamily="34" charset="0"/>
              </a:rPr>
              <a:t>, Y</a:t>
            </a:r>
            <a:r>
              <a:rPr lang="en-US" sz="1400" dirty="0">
                <a:latin typeface="Calibri" pitchFamily="34" charset="0"/>
              </a:rPr>
              <a:t>3</a:t>
            </a:r>
            <a:r>
              <a:rPr lang="en-US" dirty="0">
                <a:latin typeface="Calibri" pitchFamily="34" charset="0"/>
              </a:rPr>
              <a:t>, Ȳ, </a:t>
            </a:r>
            <a:r>
              <a:rPr lang="en-US" i="1" dirty="0">
                <a:latin typeface="Calibri" pitchFamily="34" charset="0"/>
              </a:rPr>
              <a:t>S</a:t>
            </a:r>
            <a:r>
              <a:rPr lang="en-US" dirty="0">
                <a:latin typeface="Calibri" pitchFamily="34" charset="0"/>
              </a:rPr>
              <a:t>, etc., are all random variables, as there is uncertainty about the value of each of those quantities before we obtain the data.</a:t>
            </a:r>
          </a:p>
          <a:p>
            <a:pPr marL="457200" indent="-457200">
              <a:buFont typeface="Times New Roman" pitchFamily="18" charset="0"/>
              <a:buAutoNum type="arabicPeriod"/>
            </a:pPr>
            <a:endParaRPr lang="en-US" dirty="0">
              <a:latin typeface="Calibri" pitchFamily="34" charset="0"/>
            </a:endParaRPr>
          </a:p>
          <a:p>
            <a:pPr marL="457200" indent="-457200">
              <a:buFont typeface="Times New Roman" pitchFamily="18" charset="0"/>
              <a:buAutoNum type="arabicPeriod"/>
            </a:pPr>
            <a:r>
              <a:rPr lang="en-US" dirty="0">
                <a:latin typeface="Calibri" pitchFamily="34" charset="0"/>
              </a:rPr>
              <a:t>Because a statistic is an </a:t>
            </a:r>
            <a:r>
              <a:rPr lang="en-US" dirty="0" err="1">
                <a:latin typeface="Calibri" pitchFamily="34" charset="0"/>
              </a:rPr>
              <a:t>rv</a:t>
            </a:r>
            <a:r>
              <a:rPr lang="en-US" dirty="0">
                <a:latin typeface="Calibri" pitchFamily="34" charset="0"/>
              </a:rPr>
              <a:t>, it has a probability distribution, aka </a:t>
            </a:r>
            <a:r>
              <a:rPr lang="en-US" b="1" i="1" dirty="0">
                <a:latin typeface="Calibri" pitchFamily="34" charset="0"/>
              </a:rPr>
              <a:t>sampling distribution</a:t>
            </a:r>
            <a:r>
              <a:rPr lang="en-US" dirty="0">
                <a:latin typeface="Calibri" pitchFamily="34" charset="0"/>
              </a:rPr>
              <a:t>, which describes how the statistic varies in value across all samples that might be selected. </a:t>
            </a:r>
          </a:p>
        </p:txBody>
      </p:sp>
      <p:sp>
        <p:nvSpPr>
          <p:cNvPr id="41987" name="Title 1"/>
          <p:cNvSpPr>
            <a:spLocks noGrp="1"/>
          </p:cNvSpPr>
          <p:nvPr>
            <p:ph type="title"/>
          </p:nvPr>
        </p:nvSpPr>
        <p:spPr>
          <a:xfrm>
            <a:off x="76200" y="609600"/>
            <a:ext cx="8839200" cy="762000"/>
          </a:xfrm>
        </p:spPr>
        <p:txBody>
          <a:bodyPr/>
          <a:lstStyle/>
          <a:p>
            <a:pPr algn="l"/>
            <a:r>
              <a:rPr lang="en-US" sz="2600" b="1" dirty="0">
                <a:solidFill>
                  <a:schemeClr val="bg1"/>
                </a:solidFill>
                <a:latin typeface="Calibri" pitchFamily="34" charset="0"/>
              </a:rPr>
              <a:t>Statistics are Random Variables with Probability Distributions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2400" y="533400"/>
            <a:ext cx="7772400" cy="838200"/>
          </a:xfrm>
        </p:spPr>
        <p:txBody>
          <a:bodyPr/>
          <a:lstStyle/>
          <a:p>
            <a:pPr algn="l" eaLnBrk="1" hangingPunct="1"/>
            <a:r>
              <a:rPr lang="en-US" sz="3200" b="1" dirty="0">
                <a:solidFill>
                  <a:schemeClr val="bg1"/>
                </a:solidFill>
                <a:latin typeface="Calibri" pitchFamily="34" charset="0"/>
              </a:rPr>
              <a:t>Continuous vs. Discrete RVs</a:t>
            </a:r>
          </a:p>
        </p:txBody>
      </p:sp>
      <p:sp>
        <p:nvSpPr>
          <p:cNvPr id="6147" name="Rectangle 3"/>
          <p:cNvSpPr>
            <a:spLocks noGrp="1" noChangeArrowheads="1"/>
          </p:cNvSpPr>
          <p:nvPr>
            <p:ph type="body" idx="1"/>
          </p:nvPr>
        </p:nvSpPr>
        <p:spPr>
          <a:xfrm>
            <a:off x="0" y="1371600"/>
            <a:ext cx="9144000" cy="5638800"/>
          </a:xfrm>
        </p:spPr>
        <p:txBody>
          <a:bodyPr/>
          <a:lstStyle/>
          <a:p>
            <a:pPr eaLnBrk="1" hangingPunct="1">
              <a:lnSpc>
                <a:spcPct val="90000"/>
              </a:lnSpc>
            </a:pPr>
            <a:r>
              <a:rPr lang="en-US" sz="2400" dirty="0">
                <a:latin typeface="Calibri" pitchFamily="34" charset="0"/>
              </a:rPr>
              <a:t>A discrete random variable is an </a:t>
            </a:r>
            <a:r>
              <a:rPr lang="en-US" sz="2400" dirty="0" err="1">
                <a:latin typeface="Calibri" pitchFamily="34" charset="0"/>
              </a:rPr>
              <a:t>rv</a:t>
            </a:r>
            <a:r>
              <a:rPr lang="en-US" sz="2400" dirty="0">
                <a:latin typeface="Calibri" pitchFamily="34" charset="0"/>
              </a:rPr>
              <a:t> whose possible values either constitute a finite set, or else can be listed in a countable infinite sequence (in which there is a first element, a second element, etc.)</a:t>
            </a:r>
          </a:p>
          <a:p>
            <a:pPr lvl="1" eaLnBrk="1" hangingPunct="1">
              <a:lnSpc>
                <a:spcPct val="90000"/>
              </a:lnSpc>
            </a:pPr>
            <a:r>
              <a:rPr lang="en-US" sz="2000" dirty="0">
                <a:latin typeface="Calibri" pitchFamily="34" charset="0"/>
              </a:rPr>
              <a:t>E.g., Number of cars at a gas station; Outcome of a coin toss; Number of coin tosses until the first “tails” outcome; years (rounded to nearest integer); etc.</a:t>
            </a:r>
          </a:p>
          <a:p>
            <a:pPr eaLnBrk="1" hangingPunct="1">
              <a:lnSpc>
                <a:spcPct val="90000"/>
              </a:lnSpc>
            </a:pPr>
            <a:r>
              <a:rPr lang="en-US" sz="2400" dirty="0">
                <a:latin typeface="Calibri" pitchFamily="34" charset="0"/>
              </a:rPr>
              <a:t>A random variable is continuous if both of the following apply:</a:t>
            </a:r>
          </a:p>
          <a:p>
            <a:pPr lvl="1" eaLnBrk="1" hangingPunct="1">
              <a:lnSpc>
                <a:spcPct val="90000"/>
              </a:lnSpc>
            </a:pPr>
            <a:r>
              <a:rPr lang="en-US" sz="2000" dirty="0">
                <a:latin typeface="Calibri" pitchFamily="34" charset="0"/>
              </a:rPr>
              <a:t>Within the limits of the variable ranges, any value is possible </a:t>
            </a:r>
          </a:p>
          <a:p>
            <a:pPr lvl="2" eaLnBrk="1" hangingPunct="1">
              <a:lnSpc>
                <a:spcPct val="90000"/>
              </a:lnSpc>
            </a:pPr>
            <a:r>
              <a:rPr lang="en-US" sz="1800" dirty="0">
                <a:latin typeface="Calibri" pitchFamily="34" charset="0"/>
              </a:rPr>
              <a:t>E.g.: A person randomly sampled from the population of the US might weigh between 2 and 1200 pounds (with any possible value between 2 and 1200 pounds being possible – 180.42390847203 pounds, 230.432123 </a:t>
            </a:r>
            <a:r>
              <a:rPr lang="en-US" sz="1800" dirty="0" err="1">
                <a:latin typeface="Calibri" pitchFamily="34" charset="0"/>
              </a:rPr>
              <a:t>lbs</a:t>
            </a:r>
            <a:r>
              <a:rPr lang="en-US" sz="1800" dirty="0">
                <a:latin typeface="Calibri" pitchFamily="34" charset="0"/>
              </a:rPr>
              <a:t>, etc.)</a:t>
            </a:r>
          </a:p>
          <a:p>
            <a:pPr lvl="1" eaLnBrk="1" hangingPunct="1">
              <a:lnSpc>
                <a:spcPct val="90000"/>
              </a:lnSpc>
            </a:pPr>
            <a:r>
              <a:rPr lang="en-US" sz="2000" dirty="0">
                <a:latin typeface="Calibri" pitchFamily="34" charset="0"/>
              </a:rPr>
              <a:t>Probability of any specific value is zero</a:t>
            </a:r>
          </a:p>
          <a:p>
            <a:pPr lvl="2" eaLnBrk="1" hangingPunct="1">
              <a:lnSpc>
                <a:spcPct val="90000"/>
              </a:lnSpc>
            </a:pPr>
            <a:r>
              <a:rPr lang="en-US" sz="1800" dirty="0">
                <a:latin typeface="Calibri" pitchFamily="34" charset="0"/>
              </a:rPr>
              <a:t>However, the probability of any set or interval of values within the limits of variable’s range will be positive. For instance, we shouldn’t think of the probability of a randomly selected person weighing exactly 100 pounds. We may, however, think of the probability of a randomly selected person weighing between 99.999999999 and 100.0000000001 pounds. (This interval is within the possible range of 2 and 1000 pounds).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p:cNvSpPr>
          <p:nvPr/>
        </p:nvSpPr>
        <p:spPr bwMode="auto">
          <a:xfrm>
            <a:off x="304800" y="5334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3200" b="1" dirty="0">
                <a:solidFill>
                  <a:schemeClr val="bg1"/>
                </a:solidFill>
                <a:latin typeface="Calibri" pitchFamily="34" charset="0"/>
              </a:rPr>
              <a:t>The Sampling Distribution of Statistics</a:t>
            </a:r>
          </a:p>
        </p:txBody>
      </p:sp>
      <p:sp>
        <p:nvSpPr>
          <p:cNvPr id="43011" name="Rectangle 3"/>
          <p:cNvSpPr>
            <a:spLocks noChangeArrowheads="1"/>
          </p:cNvSpPr>
          <p:nvPr/>
        </p:nvSpPr>
        <p:spPr bwMode="auto">
          <a:xfrm>
            <a:off x="0" y="1493838"/>
            <a:ext cx="9144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Char char="•"/>
            </a:pPr>
            <a:r>
              <a:rPr lang="en-US" sz="2800" dirty="0">
                <a:latin typeface="Calibri" pitchFamily="34" charset="0"/>
              </a:rPr>
              <a:t>The sampling distribution of a statistic depends on:</a:t>
            </a:r>
          </a:p>
          <a:p>
            <a:pPr marL="914400" lvl="1" indent="-457200">
              <a:buFont typeface="Times New Roman" pitchFamily="18" charset="0"/>
              <a:buChar char="•"/>
            </a:pPr>
            <a:r>
              <a:rPr lang="en-US" sz="2800" dirty="0">
                <a:latin typeface="Calibri" pitchFamily="34" charset="0"/>
              </a:rPr>
              <a:t>Population distribution, and whether it is a finite or infinite population</a:t>
            </a:r>
          </a:p>
          <a:p>
            <a:pPr marL="914400" lvl="1" indent="-457200">
              <a:buFont typeface="Times New Roman" pitchFamily="18" charset="0"/>
              <a:buChar char="•"/>
            </a:pPr>
            <a:r>
              <a:rPr lang="en-US" sz="2800" dirty="0">
                <a:latin typeface="Calibri" pitchFamily="34" charset="0"/>
              </a:rPr>
              <a:t>Sample size </a:t>
            </a:r>
            <a:r>
              <a:rPr lang="en-US" sz="2800" i="1" dirty="0">
                <a:latin typeface="Calibri" pitchFamily="34" charset="0"/>
              </a:rPr>
              <a:t>n</a:t>
            </a:r>
            <a:endParaRPr lang="en-US" sz="2800" dirty="0">
              <a:latin typeface="Calibri" pitchFamily="34" charset="0"/>
            </a:endParaRPr>
          </a:p>
          <a:p>
            <a:pPr marL="914400" lvl="1" indent="-457200">
              <a:buFont typeface="Times New Roman" pitchFamily="18" charset="0"/>
              <a:buChar char="•"/>
            </a:pPr>
            <a:r>
              <a:rPr lang="en-US" sz="2800" dirty="0">
                <a:latin typeface="Calibri" pitchFamily="34" charset="0"/>
              </a:rPr>
              <a:t>Method of sampling (e.g., with/without replacement).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304800" y="609600"/>
            <a:ext cx="8153400" cy="762000"/>
          </a:xfrm>
        </p:spPr>
        <p:txBody>
          <a:bodyPr/>
          <a:lstStyle/>
          <a:p>
            <a:pPr algn="l"/>
            <a:r>
              <a:rPr lang="en-US" sz="3200">
                <a:solidFill>
                  <a:schemeClr val="bg1"/>
                </a:solidFill>
                <a:latin typeface="Calibri" pitchFamily="34" charset="0"/>
              </a:rPr>
              <a:t>Simulations</a:t>
            </a:r>
          </a:p>
        </p:txBody>
      </p:sp>
      <p:sp>
        <p:nvSpPr>
          <p:cNvPr id="44035" name="TextBox 3"/>
          <p:cNvSpPr txBox="1">
            <a:spLocks noChangeArrowheads="1"/>
          </p:cNvSpPr>
          <p:nvPr/>
        </p:nvSpPr>
        <p:spPr bwMode="auto">
          <a:xfrm>
            <a:off x="0" y="1636713"/>
            <a:ext cx="9144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dirty="0">
                <a:latin typeface="Calibri" pitchFamily="34" charset="0"/>
              </a:rPr>
              <a:t>Let’s then draw </a:t>
            </a:r>
            <a:r>
              <a:rPr lang="en-US" i="1" dirty="0">
                <a:latin typeface="Calibri" pitchFamily="34" charset="0"/>
              </a:rPr>
              <a:t>k</a:t>
            </a:r>
            <a:r>
              <a:rPr lang="en-US" dirty="0">
                <a:latin typeface="Calibri" pitchFamily="34" charset="0"/>
              </a:rPr>
              <a:t> random samples, each of size </a:t>
            </a:r>
            <a:r>
              <a:rPr lang="en-US" i="1" dirty="0">
                <a:latin typeface="Calibri" pitchFamily="34" charset="0"/>
              </a:rPr>
              <a:t>n</a:t>
            </a:r>
            <a:r>
              <a:rPr lang="en-US" dirty="0">
                <a:latin typeface="Calibri" pitchFamily="34" charset="0"/>
              </a:rPr>
              <a:t>, from the designated population distribution. </a:t>
            </a:r>
          </a:p>
          <a:p>
            <a:pPr eaLnBrk="1" hangingPunct="1">
              <a:buFont typeface="Arial" charset="0"/>
              <a:buChar char="•"/>
            </a:pPr>
            <a:r>
              <a:rPr lang="en-US" dirty="0">
                <a:latin typeface="Calibri" pitchFamily="34" charset="0"/>
              </a:rPr>
              <a:t>For each sample, we then calculate the value of the statistic and construct a histogram of the </a:t>
            </a:r>
            <a:r>
              <a:rPr lang="en-US" i="1" dirty="0">
                <a:latin typeface="Calibri" pitchFamily="34" charset="0"/>
              </a:rPr>
              <a:t>k</a:t>
            </a:r>
            <a:r>
              <a:rPr lang="en-US" dirty="0">
                <a:latin typeface="Calibri" pitchFamily="34" charset="0"/>
              </a:rPr>
              <a:t> calculated values.</a:t>
            </a:r>
          </a:p>
          <a:p>
            <a:pPr eaLnBrk="1" hangingPunct="1">
              <a:buFont typeface="Arial" charset="0"/>
              <a:buChar char="•"/>
            </a:pPr>
            <a:r>
              <a:rPr lang="en-US" dirty="0">
                <a:latin typeface="Calibri" pitchFamily="34" charset="0"/>
              </a:rPr>
              <a:t>Example on the next slide: We assume we are dealing with random variable Y, which represents a population  of  1 million one month-old babies with weights ~ N(µ=8.25 </a:t>
            </a:r>
            <a:r>
              <a:rPr lang="en-US" dirty="0" err="1">
                <a:latin typeface="Calibri" pitchFamily="34" charset="0"/>
              </a:rPr>
              <a:t>lb</a:t>
            </a:r>
            <a:r>
              <a:rPr lang="en-US" dirty="0">
                <a:latin typeface="Calibri" pitchFamily="34" charset="0"/>
              </a:rPr>
              <a:t>; σ=0.75).</a:t>
            </a:r>
          </a:p>
          <a:p>
            <a:pPr eaLnBrk="1" hangingPunct="1">
              <a:buFont typeface="Arial" charset="0"/>
              <a:buChar char="•"/>
            </a:pPr>
            <a:r>
              <a:rPr lang="en-US" dirty="0">
                <a:latin typeface="Calibri" pitchFamily="34" charset="0"/>
              </a:rPr>
              <a:t>From that population, let’s draw </a:t>
            </a:r>
            <a:r>
              <a:rPr lang="en-US" i="1" dirty="0">
                <a:latin typeface="Calibri" pitchFamily="34" charset="0"/>
              </a:rPr>
              <a:t>k </a:t>
            </a:r>
            <a:r>
              <a:rPr lang="en-US" dirty="0">
                <a:latin typeface="Calibri" pitchFamily="34" charset="0"/>
              </a:rPr>
              <a:t>= 500 samples of size </a:t>
            </a:r>
            <a:r>
              <a:rPr lang="en-US" i="1" dirty="0">
                <a:latin typeface="Calibri" pitchFamily="34" charset="0"/>
              </a:rPr>
              <a:t>n</a:t>
            </a:r>
            <a:r>
              <a:rPr lang="en-US" dirty="0">
                <a:latin typeface="Calibri" pitchFamily="34" charset="0"/>
              </a:rPr>
              <a:t>, and for each sample, calculate the sample mean Ȳ. Then, let’s create a histogram of 500 Ȳ values. Let’s do this for n = 5, 10, 20, 30.</a:t>
            </a:r>
          </a:p>
          <a:p>
            <a:pPr lvl="1" eaLnBrk="1" hangingPunct="1">
              <a:buFont typeface="Arial" charset="0"/>
              <a:buChar char="•"/>
            </a:pPr>
            <a:r>
              <a:rPr lang="en-US" dirty="0">
                <a:latin typeface="Calibri" pitchFamily="34" charset="0"/>
              </a:rPr>
              <a:t>That is, let’s draw k=500 samples of n=5 babies, then n=10 babies, then n=20 babies, and then n=30 babies.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05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6303963"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3"/>
          <p:cNvSpPr txBox="1">
            <a:spLocks noChangeArrowheads="1"/>
          </p:cNvSpPr>
          <p:nvPr/>
        </p:nvSpPr>
        <p:spPr bwMode="auto">
          <a:xfrm>
            <a:off x="6705600" y="587375"/>
            <a:ext cx="243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solidFill>
                  <a:schemeClr val="bg1"/>
                </a:solidFill>
                <a:latin typeface="Calibri" pitchFamily="34" charset="0"/>
              </a:rPr>
              <a:t>a. n=5;     b. n=10;</a:t>
            </a:r>
          </a:p>
          <a:p>
            <a:pPr eaLnBrk="1" hangingPunct="1"/>
            <a:r>
              <a:rPr lang="en-US" sz="2000" dirty="0">
                <a:solidFill>
                  <a:schemeClr val="bg1"/>
                </a:solidFill>
                <a:latin typeface="Calibri" pitchFamily="34" charset="0"/>
              </a:rPr>
              <a:t>c. n=20;   d. n=30.</a:t>
            </a:r>
          </a:p>
        </p:txBody>
      </p:sp>
      <p:sp>
        <p:nvSpPr>
          <p:cNvPr id="45060" name="TextBox 4"/>
          <p:cNvSpPr txBox="1">
            <a:spLocks noChangeArrowheads="1"/>
          </p:cNvSpPr>
          <p:nvPr/>
        </p:nvSpPr>
        <p:spPr bwMode="auto">
          <a:xfrm>
            <a:off x="6705600" y="13335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latin typeface="Calibri" pitchFamily="34" charset="0"/>
              </a:rPr>
              <a:t>Everywhere, k=500.</a:t>
            </a:r>
          </a:p>
        </p:txBody>
      </p:sp>
      <p:sp>
        <p:nvSpPr>
          <p:cNvPr id="45061" name="TextBox 6"/>
          <p:cNvSpPr txBox="1">
            <a:spLocks noChangeArrowheads="1"/>
          </p:cNvSpPr>
          <p:nvPr/>
        </p:nvSpPr>
        <p:spPr bwMode="auto">
          <a:xfrm>
            <a:off x="6172200" y="1447800"/>
            <a:ext cx="2971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Tx/>
              <a:buAutoNum type="arabicPeriod"/>
            </a:pPr>
            <a:r>
              <a:rPr lang="en-US" sz="2000" i="1" dirty="0">
                <a:latin typeface="Calibri" pitchFamily="34" charset="0"/>
              </a:rPr>
              <a:t>Note the shape of the histograms</a:t>
            </a:r>
          </a:p>
          <a:p>
            <a:pPr eaLnBrk="1" hangingPunct="1">
              <a:buFontTx/>
              <a:buAutoNum type="arabicPeriod"/>
            </a:pPr>
            <a:r>
              <a:rPr lang="en-US" sz="2000" i="1" dirty="0">
                <a:latin typeface="Calibri" pitchFamily="34" charset="0"/>
              </a:rPr>
              <a:t>If k was very large, histogram would look even more ‘normal’.</a:t>
            </a:r>
          </a:p>
          <a:p>
            <a:pPr eaLnBrk="1" hangingPunct="1">
              <a:buFontTx/>
              <a:buAutoNum type="arabicPeriod"/>
            </a:pPr>
            <a:r>
              <a:rPr lang="en-US" sz="2000" i="1" dirty="0">
                <a:latin typeface="Calibri" pitchFamily="34" charset="0"/>
              </a:rPr>
              <a:t>Each histogram is centered at ~ 8.25 (µ)</a:t>
            </a:r>
            <a:r>
              <a:rPr lang="en-US" sz="2000" dirty="0">
                <a:latin typeface="Calibri" pitchFamily="34" charset="0"/>
              </a:rPr>
              <a:t>. </a:t>
            </a:r>
            <a:endParaRPr lang="en-US" sz="2000" i="1" dirty="0">
              <a:latin typeface="Calibri" pitchFamily="34" charset="0"/>
            </a:endParaRPr>
          </a:p>
          <a:p>
            <a:pPr eaLnBrk="1" hangingPunct="1">
              <a:buFontTx/>
              <a:buAutoNum type="arabicPeriod"/>
            </a:pPr>
            <a:r>
              <a:rPr lang="en-US" sz="2000" i="1" dirty="0">
                <a:latin typeface="Calibri" pitchFamily="34" charset="0"/>
              </a:rPr>
              <a:t>The smaller the n, the wider the spread – i.e., the more variation there is, and the greater the effect of outliers.</a:t>
            </a:r>
          </a:p>
          <a:p>
            <a:pPr eaLnBrk="1" hangingPunct="1">
              <a:buFontTx/>
              <a:buAutoNum type="arabicPeriod"/>
            </a:pPr>
            <a:r>
              <a:rPr lang="en-US" sz="2000" i="1" dirty="0">
                <a:latin typeface="Calibri" pitchFamily="34" charset="0"/>
              </a:rPr>
              <a:t>Ȳ based on a large n is closer to µ than Ȳ based on a small n.</a:t>
            </a:r>
          </a:p>
        </p:txBody>
      </p:sp>
      <p:sp>
        <p:nvSpPr>
          <p:cNvPr id="45062" name="Rectangle 5"/>
          <p:cNvSpPr>
            <a:spLocks noChangeArrowheads="1"/>
          </p:cNvSpPr>
          <p:nvPr/>
        </p:nvSpPr>
        <p:spPr bwMode="auto">
          <a:xfrm>
            <a:off x="1219200" y="0"/>
            <a:ext cx="342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latin typeface="Calibri" pitchFamily="34" charset="0"/>
              </a:rPr>
              <a:t>Population ~ N(µ=8.25; σ=0.75)</a:t>
            </a: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2"/>
          <p:cNvSpPr txBox="1">
            <a:spLocks noChangeArrowheads="1"/>
          </p:cNvSpPr>
          <p:nvPr/>
        </p:nvSpPr>
        <p:spPr bwMode="auto">
          <a:xfrm>
            <a:off x="0" y="1371600"/>
            <a:ext cx="9144000" cy="543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914400" indent="-45720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sz="2000" dirty="0">
                <a:latin typeface="Calibri" pitchFamily="34" charset="0"/>
              </a:rPr>
              <a:t>In reality, we won’t have 500 samples, BUT it’s important to know about the distribution of the sample mean Ȳ because it helps us make conclusions about the population mean </a:t>
            </a:r>
            <a:r>
              <a:rPr lang="en-US" sz="2000" i="1" dirty="0">
                <a:latin typeface="Calibri" pitchFamily="34" charset="0"/>
              </a:rPr>
              <a:t>µ</a:t>
            </a:r>
          </a:p>
          <a:p>
            <a:pPr eaLnBrk="1" hangingPunct="1">
              <a:buFont typeface="Arial" charset="0"/>
              <a:buChar char="•"/>
            </a:pPr>
            <a:r>
              <a:rPr lang="en-US" sz="2000" dirty="0">
                <a:latin typeface="Calibri" pitchFamily="34" charset="0"/>
              </a:rPr>
              <a:t>Sampling distribution of Ȳ is important for numerous inferential statistics.</a:t>
            </a:r>
            <a:endParaRPr lang="en-US" sz="1000" dirty="0">
              <a:latin typeface="Calibri" pitchFamily="34" charset="0"/>
            </a:endParaRPr>
          </a:p>
          <a:p>
            <a:pPr eaLnBrk="1" hangingPunct="1"/>
            <a:r>
              <a:rPr lang="en-US" sz="2000" dirty="0">
                <a:latin typeface="Calibri" pitchFamily="34" charset="0"/>
              </a:rPr>
              <a:t>Let Y</a:t>
            </a:r>
            <a:r>
              <a:rPr lang="en-US" sz="1200" dirty="0">
                <a:latin typeface="Calibri" pitchFamily="34" charset="0"/>
              </a:rPr>
              <a:t>1</a:t>
            </a:r>
            <a:r>
              <a:rPr lang="en-US" sz="2000" dirty="0">
                <a:latin typeface="Calibri" pitchFamily="34" charset="0"/>
              </a:rPr>
              <a:t>, Y</a:t>
            </a:r>
            <a:r>
              <a:rPr lang="en-US" sz="1200" dirty="0">
                <a:latin typeface="Calibri" pitchFamily="34" charset="0"/>
              </a:rPr>
              <a:t>2</a:t>
            </a:r>
            <a:r>
              <a:rPr lang="en-US" sz="2000" dirty="0">
                <a:latin typeface="Calibri" pitchFamily="34" charset="0"/>
              </a:rPr>
              <a:t>, … , </a:t>
            </a:r>
            <a:r>
              <a:rPr lang="en-US" sz="2000" dirty="0" err="1">
                <a:latin typeface="Calibri" pitchFamily="34" charset="0"/>
              </a:rPr>
              <a:t>Y</a:t>
            </a:r>
            <a:r>
              <a:rPr lang="en-US" sz="1200" dirty="0" err="1">
                <a:latin typeface="Calibri" pitchFamily="34" charset="0"/>
              </a:rPr>
              <a:t>n</a:t>
            </a:r>
            <a:r>
              <a:rPr lang="en-US" sz="2000" dirty="0">
                <a:latin typeface="Calibri" pitchFamily="34" charset="0"/>
              </a:rPr>
              <a:t> be a random sample from a normal distribution with mean µ and</a:t>
            </a:r>
          </a:p>
          <a:p>
            <a:pPr eaLnBrk="1" hangingPunct="1"/>
            <a:r>
              <a:rPr lang="en-US" sz="2000" dirty="0">
                <a:latin typeface="Calibri" pitchFamily="34" charset="0"/>
              </a:rPr>
              <a:t>standard deviation σ. Then:</a:t>
            </a:r>
          </a:p>
          <a:p>
            <a:pPr eaLnBrk="1" hangingPunct="1">
              <a:buFont typeface="Arial" charset="0"/>
              <a:buChar char="•"/>
            </a:pPr>
            <a:endParaRPr lang="en-US" sz="500" dirty="0">
              <a:latin typeface="Calibri" pitchFamily="34" charset="0"/>
            </a:endParaRPr>
          </a:p>
          <a:p>
            <a:pPr eaLnBrk="1" hangingPunct="1">
              <a:buFont typeface="Arial" charset="0"/>
              <a:buChar char="•"/>
            </a:pPr>
            <a:r>
              <a:rPr lang="en-US" sz="2000" dirty="0">
                <a:latin typeface="Calibri" pitchFamily="34" charset="0"/>
              </a:rPr>
              <a:t>E(Ȳ) = </a:t>
            </a:r>
            <a:r>
              <a:rPr lang="en-US" dirty="0">
                <a:latin typeface="Calibri" pitchFamily="34" charset="0"/>
              </a:rPr>
              <a:t>µ</a:t>
            </a:r>
            <a:r>
              <a:rPr lang="en-US" sz="1200" dirty="0">
                <a:latin typeface="Calibri" pitchFamily="34" charset="0"/>
              </a:rPr>
              <a:t>Ȳ</a:t>
            </a:r>
            <a:r>
              <a:rPr lang="en-US" sz="2000" dirty="0">
                <a:latin typeface="Calibri" pitchFamily="34" charset="0"/>
              </a:rPr>
              <a:t> = µ</a:t>
            </a:r>
            <a:r>
              <a:rPr lang="en-US" sz="1200" dirty="0">
                <a:latin typeface="Calibri" pitchFamily="34" charset="0"/>
              </a:rPr>
              <a:t>Y</a:t>
            </a:r>
            <a:r>
              <a:rPr lang="en-US" sz="2000" dirty="0">
                <a:latin typeface="Calibri" pitchFamily="34" charset="0"/>
              </a:rPr>
              <a:t> (µ</a:t>
            </a:r>
            <a:r>
              <a:rPr lang="en-US" sz="1200" dirty="0">
                <a:latin typeface="Calibri" pitchFamily="34" charset="0"/>
              </a:rPr>
              <a:t>Y </a:t>
            </a:r>
            <a:r>
              <a:rPr lang="en-US" sz="2000" dirty="0">
                <a:latin typeface="Calibri" pitchFamily="34" charset="0"/>
              </a:rPr>
              <a:t>is often simply written as simply µ)</a:t>
            </a:r>
            <a:r>
              <a:rPr lang="en-US" dirty="0"/>
              <a:t> </a:t>
            </a:r>
            <a:endParaRPr lang="en-US" sz="2000" dirty="0">
              <a:latin typeface="Calibri" pitchFamily="34" charset="0"/>
            </a:endParaRPr>
          </a:p>
          <a:p>
            <a:pPr lvl="1" eaLnBrk="1" hangingPunct="1">
              <a:buFont typeface="Arial" charset="0"/>
              <a:buChar char="•"/>
            </a:pPr>
            <a:r>
              <a:rPr lang="en-US" sz="2000" dirty="0">
                <a:latin typeface="Calibri" pitchFamily="34" charset="0"/>
              </a:rPr>
              <a:t>The sampling distribution of Ȳ is centered at the mean of the population from which the sample has been selected. 	</a:t>
            </a:r>
          </a:p>
          <a:p>
            <a:pPr eaLnBrk="1" hangingPunct="1">
              <a:buFont typeface="Arial" charset="0"/>
              <a:buChar char="•"/>
            </a:pPr>
            <a:r>
              <a:rPr lang="en-US" dirty="0" err="1">
                <a:latin typeface="Calibri" pitchFamily="34" charset="0"/>
              </a:rPr>
              <a:t>σ</a:t>
            </a:r>
            <a:r>
              <a:rPr lang="en-US" sz="1200" dirty="0" err="1">
                <a:latin typeface="Calibri" pitchFamily="34" charset="0"/>
              </a:rPr>
              <a:t>Ȳ</a:t>
            </a:r>
            <a:r>
              <a:rPr lang="en-US" sz="2000" dirty="0">
                <a:latin typeface="Calibri" pitchFamily="34" charset="0"/>
              </a:rPr>
              <a:t> = </a:t>
            </a:r>
            <a:r>
              <a:rPr lang="en-US" sz="2000" dirty="0" err="1">
                <a:latin typeface="Calibri" pitchFamily="34" charset="0"/>
              </a:rPr>
              <a:t>σ</a:t>
            </a:r>
            <a:r>
              <a:rPr lang="en-US" sz="1200" dirty="0" err="1">
                <a:latin typeface="Calibri" pitchFamily="34" charset="0"/>
              </a:rPr>
              <a:t>Y</a:t>
            </a:r>
            <a:r>
              <a:rPr lang="en-US" sz="2000" dirty="0">
                <a:latin typeface="Calibri" pitchFamily="34" charset="0"/>
              </a:rPr>
              <a:t>/√n</a:t>
            </a:r>
            <a:r>
              <a:rPr lang="en-US" dirty="0">
                <a:latin typeface="Calibri" pitchFamily="34" charset="0"/>
              </a:rPr>
              <a:t> 	</a:t>
            </a:r>
            <a:r>
              <a:rPr lang="en-US" dirty="0"/>
              <a:t>			</a:t>
            </a:r>
            <a:r>
              <a:rPr lang="en-US" sz="2000" dirty="0">
                <a:solidFill>
                  <a:srgbClr val="CC3300"/>
                </a:solidFill>
                <a:latin typeface="Calibri" pitchFamily="34" charset="0"/>
              </a:rPr>
              <a:t>(</a:t>
            </a:r>
            <a:r>
              <a:rPr lang="en-US" sz="2000" i="1" dirty="0">
                <a:solidFill>
                  <a:srgbClr val="CC3300"/>
                </a:solidFill>
                <a:latin typeface="Calibri" pitchFamily="34" charset="0"/>
              </a:rPr>
              <a:t>Correspondingly, V(Ȳ) = σ</a:t>
            </a:r>
            <a:r>
              <a:rPr lang="en-US" sz="2000" i="1" baseline="30000" dirty="0">
                <a:solidFill>
                  <a:srgbClr val="CC3300"/>
                </a:solidFill>
                <a:latin typeface="Calibri" pitchFamily="34" charset="0"/>
              </a:rPr>
              <a:t>2</a:t>
            </a:r>
            <a:r>
              <a:rPr lang="en-US" sz="2000" i="1" dirty="0">
                <a:solidFill>
                  <a:srgbClr val="CC3300"/>
                </a:solidFill>
                <a:latin typeface="Calibri" pitchFamily="34" charset="0"/>
              </a:rPr>
              <a:t>/n</a:t>
            </a:r>
            <a:r>
              <a:rPr lang="en-US" sz="2000" dirty="0">
                <a:solidFill>
                  <a:srgbClr val="CC3300"/>
                </a:solidFill>
                <a:latin typeface="Calibri" pitchFamily="34" charset="0"/>
              </a:rPr>
              <a:t>)</a:t>
            </a:r>
          </a:p>
          <a:p>
            <a:pPr lvl="1" eaLnBrk="1" hangingPunct="1">
              <a:buFont typeface="Arial" charset="0"/>
              <a:buChar char="•"/>
            </a:pPr>
            <a:r>
              <a:rPr lang="en-US" sz="2000" dirty="0">
                <a:latin typeface="Calibri" pitchFamily="34" charset="0"/>
              </a:rPr>
              <a:t>The distribution of Ȳ becomes more concentrated about the mean µ as the sample size </a:t>
            </a:r>
            <a:r>
              <a:rPr lang="en-US" sz="2000" i="1" dirty="0">
                <a:latin typeface="Calibri" pitchFamily="34" charset="0"/>
              </a:rPr>
              <a:t>n</a:t>
            </a:r>
            <a:r>
              <a:rPr lang="en-US" sz="2000" dirty="0">
                <a:latin typeface="Calibri" pitchFamily="34" charset="0"/>
              </a:rPr>
              <a:t> increases. That is, as </a:t>
            </a:r>
            <a:r>
              <a:rPr lang="en-US" sz="2000" i="1" dirty="0">
                <a:latin typeface="Calibri" pitchFamily="34" charset="0"/>
              </a:rPr>
              <a:t>n</a:t>
            </a:r>
            <a:r>
              <a:rPr lang="en-US" sz="2000" dirty="0">
                <a:latin typeface="Calibri" pitchFamily="34" charset="0"/>
              </a:rPr>
              <a:t> goes up, the standard deviation of the sample mean distribution goes down. (See histogram on previous slide)</a:t>
            </a:r>
          </a:p>
          <a:p>
            <a:pPr lvl="1" eaLnBrk="1" hangingPunct="1">
              <a:buFont typeface="Arial" charset="0"/>
              <a:buChar char="•"/>
            </a:pPr>
            <a:r>
              <a:rPr lang="en-US" sz="2000" dirty="0">
                <a:latin typeface="Calibri" pitchFamily="34" charset="0"/>
              </a:rPr>
              <a:t>This should make intuitive sense: the bigger our sample, the closer it is to the population, and the less sampling variability there is – i.e., the less the value of the statistic will vary from sample to sample</a:t>
            </a:r>
          </a:p>
          <a:p>
            <a:pPr lvl="2" eaLnBrk="1" hangingPunct="1">
              <a:buFont typeface="Arial" charset="0"/>
              <a:buChar char="•"/>
            </a:pPr>
            <a:r>
              <a:rPr lang="en-US" sz="1400" dirty="0">
                <a:latin typeface="Calibri" pitchFamily="34" charset="0"/>
              </a:rPr>
              <a:t>We’ll later see that </a:t>
            </a:r>
            <a:r>
              <a:rPr lang="en-US" sz="1400" dirty="0" err="1">
                <a:latin typeface="Calibri" pitchFamily="34" charset="0"/>
              </a:rPr>
              <a:t>s.d.</a:t>
            </a:r>
            <a:r>
              <a:rPr lang="en-US" sz="1400" dirty="0">
                <a:latin typeface="Calibri" pitchFamily="34" charset="0"/>
              </a:rPr>
              <a:t> of the sampling distribution of a statistic (e.g., sample mean), is the </a:t>
            </a:r>
            <a:r>
              <a:rPr lang="en-US" sz="1400" b="1" dirty="0">
                <a:latin typeface="Calibri" pitchFamily="34" charset="0"/>
              </a:rPr>
              <a:t>standard error</a:t>
            </a:r>
            <a:r>
              <a:rPr lang="en-US" sz="1400" dirty="0">
                <a:latin typeface="Calibri" pitchFamily="34" charset="0"/>
              </a:rPr>
              <a:t>.</a:t>
            </a:r>
          </a:p>
        </p:txBody>
      </p:sp>
      <p:sp>
        <p:nvSpPr>
          <p:cNvPr id="46083" name="Title 1"/>
          <p:cNvSpPr>
            <a:spLocks noGrp="1"/>
          </p:cNvSpPr>
          <p:nvPr>
            <p:ph type="title"/>
          </p:nvPr>
        </p:nvSpPr>
        <p:spPr>
          <a:xfrm>
            <a:off x="381000" y="533400"/>
            <a:ext cx="8077200" cy="762000"/>
          </a:xfrm>
        </p:spPr>
        <p:txBody>
          <a:bodyPr/>
          <a:lstStyle/>
          <a:p>
            <a:pPr algn="l"/>
            <a:r>
              <a:rPr lang="en-US" sz="2800" b="1">
                <a:solidFill>
                  <a:schemeClr val="bg1"/>
                </a:solidFill>
                <a:latin typeface="Calibri" pitchFamily="34" charset="0"/>
              </a:rPr>
              <a:t>Distribution of the Sample Mean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28600" y="609600"/>
            <a:ext cx="8610600" cy="719138"/>
          </a:xfrm>
        </p:spPr>
        <p:txBody>
          <a:bodyPr/>
          <a:lstStyle/>
          <a:p>
            <a:pPr algn="l"/>
            <a:r>
              <a:rPr lang="en-US" sz="2800" b="1">
                <a:solidFill>
                  <a:schemeClr val="bg1"/>
                </a:solidFill>
                <a:latin typeface="Calibri" pitchFamily="34" charset="0"/>
                <a:ea typeface="Calibri" pitchFamily="34" charset="0"/>
                <a:cs typeface="Calibri" pitchFamily="34" charset="0"/>
              </a:rPr>
              <a:t>Using the Distribution of Sample Statistics for Inference</a:t>
            </a:r>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4938"/>
            <a:ext cx="9144000" cy="370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extBox 2"/>
          <p:cNvSpPr txBox="1">
            <a:spLocks noChangeArrowheads="1"/>
          </p:cNvSpPr>
          <p:nvPr/>
        </p:nvSpPr>
        <p:spPr bwMode="auto">
          <a:xfrm>
            <a:off x="0" y="487680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sz="2000" dirty="0">
                <a:latin typeface="Calibri" pitchFamily="34" charset="0"/>
                <a:ea typeface="Calibri" pitchFamily="34" charset="0"/>
                <a:cs typeface="Calibri" pitchFamily="34" charset="0"/>
              </a:rPr>
              <a:t>Knowing that </a:t>
            </a:r>
            <a:r>
              <a:rPr lang="en-US" sz="2000" dirty="0">
                <a:latin typeface="Calibri" pitchFamily="34" charset="0"/>
              </a:rPr>
              <a:t>E(Ȳ) = µ</a:t>
            </a:r>
            <a:r>
              <a:rPr lang="en-US" sz="1200" dirty="0">
                <a:latin typeface="Calibri" pitchFamily="34" charset="0"/>
              </a:rPr>
              <a:t>Ȳ</a:t>
            </a:r>
            <a:r>
              <a:rPr lang="en-US" sz="2000" dirty="0">
                <a:latin typeface="Calibri" pitchFamily="34" charset="0"/>
              </a:rPr>
              <a:t> = µ, </a:t>
            </a:r>
            <a:r>
              <a:rPr lang="en-US" sz="2000" dirty="0">
                <a:latin typeface="Calibri" pitchFamily="34" charset="0"/>
                <a:ea typeface="Calibri" pitchFamily="34" charset="0"/>
                <a:cs typeface="Calibri" pitchFamily="34" charset="0"/>
              </a:rPr>
              <a:t>we can assess how likely it is that a certain sample with mean </a:t>
            </a:r>
            <a:r>
              <a:rPr lang="en-US" sz="2000" i="1" dirty="0">
                <a:latin typeface="Calibri" pitchFamily="34" charset="0"/>
              </a:rPr>
              <a:t>ȳ</a:t>
            </a:r>
            <a:r>
              <a:rPr lang="en-US" sz="2000" dirty="0">
                <a:latin typeface="Calibri" pitchFamily="34" charset="0"/>
              </a:rPr>
              <a:t> </a:t>
            </a:r>
            <a:r>
              <a:rPr lang="en-US" sz="2000" dirty="0">
                <a:latin typeface="Calibri" pitchFamily="34" charset="0"/>
                <a:ea typeface="Calibri" pitchFamily="34" charset="0"/>
                <a:cs typeface="Calibri" pitchFamily="34" charset="0"/>
              </a:rPr>
              <a:t>came from the population with mean </a:t>
            </a:r>
            <a:r>
              <a:rPr lang="en-US" sz="2000" dirty="0">
                <a:latin typeface="Calibri" pitchFamily="34" charset="0"/>
              </a:rPr>
              <a:t>µ -- a typical problem in statistics</a:t>
            </a:r>
            <a:endParaRPr lang="en-US" sz="1800" dirty="0">
              <a:latin typeface="Calibri" pitchFamily="34" charset="0"/>
              <a:ea typeface="Calibri" pitchFamily="34" charset="0"/>
              <a:cs typeface="Calibri" pitchFamily="34" charset="0"/>
            </a:endParaRPr>
          </a:p>
          <a:p>
            <a:pPr lvl="1" eaLnBrk="1" hangingPunct="1">
              <a:buFont typeface="Arial" charset="0"/>
              <a:buChar char="•"/>
            </a:pPr>
            <a:r>
              <a:rPr lang="en-US" sz="1800" dirty="0">
                <a:latin typeface="Calibri" pitchFamily="34" charset="0"/>
                <a:ea typeface="Calibri" pitchFamily="34" charset="0"/>
                <a:cs typeface="Calibri" pitchFamily="34" charset="0"/>
              </a:rPr>
              <a:t>Here, is it likely that a sample where </a:t>
            </a:r>
            <a:r>
              <a:rPr lang="en-US" sz="1800" dirty="0">
                <a:latin typeface="Calibri" pitchFamily="34" charset="0"/>
              </a:rPr>
              <a:t>Ȳ = 8.25 came from </a:t>
            </a:r>
            <a:r>
              <a:rPr lang="en-US" sz="1800" dirty="0">
                <a:latin typeface="Calibri" pitchFamily="34" charset="0"/>
                <a:ea typeface="Calibri" pitchFamily="34" charset="0"/>
                <a:cs typeface="Calibri" pitchFamily="34" charset="0"/>
              </a:rPr>
              <a:t>a population with </a:t>
            </a:r>
            <a:r>
              <a:rPr lang="en-US" sz="1800" dirty="0">
                <a:latin typeface="Calibri" pitchFamily="34" charset="0"/>
              </a:rPr>
              <a:t>µ = 8.25?</a:t>
            </a:r>
          </a:p>
          <a:p>
            <a:pPr lvl="1" eaLnBrk="1" hangingPunct="1">
              <a:buFont typeface="Arial" charset="0"/>
              <a:buChar char="•"/>
            </a:pPr>
            <a:r>
              <a:rPr lang="en-US" sz="1800" dirty="0">
                <a:latin typeface="Calibri" pitchFamily="34" charset="0"/>
              </a:rPr>
              <a:t>Is it likely that the sample where Ȳ = 7.35 came from a population </a:t>
            </a:r>
            <a:r>
              <a:rPr lang="en-US" sz="1800" dirty="0">
                <a:latin typeface="Calibri" pitchFamily="34" charset="0"/>
                <a:ea typeface="Calibri" pitchFamily="34" charset="0"/>
                <a:cs typeface="Calibri" pitchFamily="34" charset="0"/>
              </a:rPr>
              <a:t>with </a:t>
            </a:r>
            <a:r>
              <a:rPr lang="en-US" sz="1800" dirty="0">
                <a:latin typeface="Calibri" pitchFamily="34" charset="0"/>
              </a:rPr>
              <a:t>µ = 8.25?</a:t>
            </a:r>
          </a:p>
          <a:p>
            <a:pPr lvl="1" eaLnBrk="1" hangingPunct="1">
              <a:buFont typeface="Arial" charset="0"/>
              <a:buChar char="•"/>
            </a:pPr>
            <a:r>
              <a:rPr lang="en-US" sz="1800" dirty="0">
                <a:latin typeface="Calibri" pitchFamily="34" charset="0"/>
              </a:rPr>
              <a:t>As we will see in the next class, we will assess statements like this with a hypothesis testing procedure.</a:t>
            </a:r>
          </a:p>
        </p:txBody>
      </p:sp>
      <mc:AlternateContent xmlns:mc="http://schemas.openxmlformats.org/markup-compatibility/2006" xmlns:a14="http://schemas.microsoft.com/office/drawing/2010/main">
        <mc:Choice Requires="a14">
          <p:sp>
            <p:nvSpPr>
              <p:cNvPr id="2" name="TextBox 1"/>
              <p:cNvSpPr txBox="1"/>
              <p:nvPr/>
            </p:nvSpPr>
            <p:spPr>
              <a:xfrm>
                <a:off x="5562600" y="1328738"/>
                <a:ext cx="3581400" cy="938206"/>
              </a:xfrm>
              <a:prstGeom prst="rect">
                <a:avLst/>
              </a:prstGeom>
              <a:noFill/>
            </p:spPr>
            <p:txBody>
              <a:bodyPr wrap="square" rtlCol="0">
                <a:spAutoFit/>
              </a:bodyPr>
              <a:lstStyle/>
              <a:p>
                <a:r>
                  <a:rPr lang="en-US" sz="1800" dirty="0">
                    <a:latin typeface="Calibri" panose="020F0502020204030204" pitchFamily="34" charset="0"/>
                  </a:rPr>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𝑋</m:t>
                        </m:r>
                      </m:sub>
                    </m:sSub>
                  </m:oMath>
                </a14:m>
                <a:r>
                  <a:rPr lang="en-US" sz="1800" dirty="0">
                    <a:latin typeface="Calibri" panose="020F0502020204030204" pitchFamily="34" charset="0"/>
                  </a:rPr>
                  <a:t> = 8.25, we know that the distribution of sample means is centered at 8.25 as well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𝜇</m:t>
                        </m:r>
                      </m:e>
                      <m:sub>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𝑋</m:t>
                            </m:r>
                          </m:e>
                        </m:acc>
                      </m:sub>
                    </m:sSub>
                    <m:r>
                      <m:rPr>
                        <m:nor/>
                      </m:rPr>
                      <a:rPr lang="en-US" sz="1800" b="0" i="0" smtClean="0">
                        <a:latin typeface="Cambria Math" panose="02040503050406030204" pitchFamily="18" charset="0"/>
                      </a:rPr>
                      <m:t> </m:t>
                    </m:r>
                    <m:r>
                      <m:rPr>
                        <m:nor/>
                      </m:rPr>
                      <a:rPr lang="en-US" sz="1800" dirty="0">
                        <a:latin typeface="Calibri" panose="020F0502020204030204" pitchFamily="34" charset="0"/>
                      </a:rPr>
                      <m:t>= </m:t>
                    </m:r>
                    <m:r>
                      <m:rPr>
                        <m:nor/>
                      </m:rPr>
                      <a:rPr lang="en-US" sz="1800" dirty="0">
                        <a:latin typeface="Calibri" panose="020F0502020204030204" pitchFamily="34" charset="0"/>
                      </a:rPr>
                      <m:t>8.</m:t>
                    </m:r>
                    <m:r>
                      <m:rPr>
                        <m:nor/>
                      </m:rPr>
                      <a:rPr lang="en-US" sz="1800" dirty="0">
                        <a:latin typeface="Calibri" panose="020F0502020204030204" pitchFamily="34" charset="0"/>
                      </a:rPr>
                      <m:t>25</m:t>
                    </m:r>
                    <m:r>
                      <m:rPr>
                        <m:nor/>
                      </m:rPr>
                      <a:rPr lang="en-US" sz="1800" b="0" i="0" dirty="0" smtClean="0">
                        <a:latin typeface="Calibri" panose="020F0502020204030204" pitchFamily="34" charset="0"/>
                      </a:rPr>
                      <m:t>)</m:t>
                    </m:r>
                  </m:oMath>
                </a14:m>
                <a:endParaRPr lang="en-US" sz="1800" dirty="0">
                  <a:latin typeface="Calibri" panose="020F050202020403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62600" y="1328738"/>
                <a:ext cx="3581400" cy="938206"/>
              </a:xfrm>
              <a:prstGeom prst="rect">
                <a:avLst/>
              </a:prstGeom>
              <a:blipFill rotWithShape="0">
                <a:blip r:embed="rId3"/>
                <a:stretch>
                  <a:fillRect l="-1533" t="-3896" b="-7792"/>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304800" y="609600"/>
            <a:ext cx="8153400" cy="762000"/>
          </a:xfrm>
        </p:spPr>
        <p:txBody>
          <a:bodyPr/>
          <a:lstStyle/>
          <a:p>
            <a:pPr algn="l"/>
            <a:r>
              <a:rPr lang="en-US" sz="3200" b="1">
                <a:solidFill>
                  <a:schemeClr val="bg1"/>
                </a:solidFill>
                <a:latin typeface="Calibri" pitchFamily="34" charset="0"/>
              </a:rPr>
              <a:t>Central Limit Theorem (CLT)</a:t>
            </a:r>
          </a:p>
        </p:txBody>
      </p:sp>
      <p:sp>
        <p:nvSpPr>
          <p:cNvPr id="48131" name="TextBox 3"/>
          <p:cNvSpPr txBox="1">
            <a:spLocks noChangeArrowheads="1"/>
          </p:cNvSpPr>
          <p:nvPr/>
        </p:nvSpPr>
        <p:spPr bwMode="auto">
          <a:xfrm>
            <a:off x="0" y="1301889"/>
            <a:ext cx="91440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rPr>
              <a:t>Let Y</a:t>
            </a:r>
            <a:r>
              <a:rPr lang="en-US" sz="1400" dirty="0">
                <a:latin typeface="Calibri" pitchFamily="34" charset="0"/>
              </a:rPr>
              <a:t>1</a:t>
            </a:r>
            <a:r>
              <a:rPr lang="en-US" dirty="0">
                <a:latin typeface="Calibri" pitchFamily="34" charset="0"/>
              </a:rPr>
              <a:t>, Y</a:t>
            </a:r>
            <a:r>
              <a:rPr lang="en-US" sz="1400" dirty="0">
                <a:latin typeface="Calibri" pitchFamily="34" charset="0"/>
              </a:rPr>
              <a:t>2</a:t>
            </a:r>
            <a:r>
              <a:rPr lang="en-US" dirty="0">
                <a:latin typeface="Calibri" pitchFamily="34" charset="0"/>
              </a:rPr>
              <a:t>, … , </a:t>
            </a:r>
            <a:r>
              <a:rPr lang="en-US" dirty="0" err="1">
                <a:latin typeface="Calibri" pitchFamily="34" charset="0"/>
              </a:rPr>
              <a:t>Y</a:t>
            </a:r>
            <a:r>
              <a:rPr lang="en-US" sz="1400" dirty="0" err="1">
                <a:latin typeface="Calibri" pitchFamily="34" charset="0"/>
              </a:rPr>
              <a:t>n</a:t>
            </a:r>
            <a:r>
              <a:rPr lang="en-US" dirty="0">
                <a:latin typeface="Calibri" pitchFamily="34" charset="0"/>
              </a:rPr>
              <a:t> be a random sample from </a:t>
            </a:r>
            <a:r>
              <a:rPr lang="en-US" i="1" dirty="0">
                <a:latin typeface="Calibri" pitchFamily="34" charset="0"/>
              </a:rPr>
              <a:t>any*</a:t>
            </a:r>
            <a:r>
              <a:rPr lang="en-US" dirty="0">
                <a:latin typeface="Calibri" pitchFamily="34" charset="0"/>
              </a:rPr>
              <a:t> distribution (not necessarily normal). Let the mean of this population be µ and standard deviation be σ. If the sample size is large (&gt;30) then </a:t>
            </a:r>
            <a:r>
              <a:rPr lang="en-US" dirty="0">
                <a:latin typeface="Calibri" pitchFamily="34" charset="0"/>
                <a:ea typeface="Calibri" pitchFamily="34" charset="0"/>
                <a:cs typeface="Calibri" pitchFamily="34" charset="0"/>
              </a:rPr>
              <a:t>Ȳ</a:t>
            </a:r>
            <a:r>
              <a:rPr lang="en-US" dirty="0"/>
              <a:t> </a:t>
            </a:r>
            <a:r>
              <a:rPr lang="en-US" dirty="0">
                <a:latin typeface="Calibri" pitchFamily="34" charset="0"/>
              </a:rPr>
              <a:t>will be approximately normal with parameters mean </a:t>
            </a:r>
            <a:r>
              <a:rPr lang="en-US" sz="3000" dirty="0">
                <a:latin typeface="Calibri" pitchFamily="34" charset="0"/>
              </a:rPr>
              <a:t>µ</a:t>
            </a:r>
            <a:r>
              <a:rPr lang="en-US" sz="1400" dirty="0">
                <a:latin typeface="Calibri" pitchFamily="34" charset="0"/>
              </a:rPr>
              <a:t>Ȳ</a:t>
            </a:r>
            <a:r>
              <a:rPr lang="en-US" dirty="0">
                <a:latin typeface="Calibri" pitchFamily="34" charset="0"/>
              </a:rPr>
              <a:t> = µ and </a:t>
            </a:r>
            <a:r>
              <a:rPr lang="en-US" dirty="0" err="1">
                <a:latin typeface="Calibri" pitchFamily="34" charset="0"/>
              </a:rPr>
              <a:t>sd</a:t>
            </a:r>
            <a:r>
              <a:rPr lang="en-US" dirty="0">
                <a:latin typeface="Calibri" pitchFamily="34" charset="0"/>
              </a:rPr>
              <a:t> </a:t>
            </a:r>
            <a:r>
              <a:rPr lang="en-US" sz="3000" dirty="0" err="1">
                <a:latin typeface="Calibri" pitchFamily="34" charset="0"/>
              </a:rPr>
              <a:t>σ</a:t>
            </a:r>
            <a:r>
              <a:rPr lang="en-US" sz="1400" dirty="0" err="1">
                <a:latin typeface="Calibri" pitchFamily="34" charset="0"/>
              </a:rPr>
              <a:t>Ȳ</a:t>
            </a:r>
            <a:r>
              <a:rPr lang="en-US" dirty="0">
                <a:latin typeface="Calibri" pitchFamily="34" charset="0"/>
              </a:rPr>
              <a:t> = σ/√n.</a:t>
            </a:r>
          </a:p>
          <a:p>
            <a:pPr eaLnBrk="1" hangingPunct="1"/>
            <a:endParaRPr lang="en-US" dirty="0">
              <a:latin typeface="Calibri" pitchFamily="34" charset="0"/>
            </a:endParaRPr>
          </a:p>
          <a:p>
            <a:pPr eaLnBrk="1" hangingPunct="1"/>
            <a:r>
              <a:rPr lang="en-US" dirty="0">
                <a:latin typeface="Calibri" pitchFamily="34" charset="0"/>
              </a:rPr>
              <a:t>CLT also says that the sample total T (= Y</a:t>
            </a:r>
            <a:r>
              <a:rPr lang="en-US" sz="1400" dirty="0">
                <a:latin typeface="Calibri" pitchFamily="34" charset="0"/>
              </a:rPr>
              <a:t>1</a:t>
            </a:r>
            <a:r>
              <a:rPr lang="en-US" sz="1800" dirty="0">
                <a:latin typeface="Calibri" pitchFamily="34" charset="0"/>
              </a:rPr>
              <a:t> + </a:t>
            </a:r>
            <a:r>
              <a:rPr lang="en-US" dirty="0">
                <a:latin typeface="Calibri" pitchFamily="34" charset="0"/>
              </a:rPr>
              <a:t>Y</a:t>
            </a:r>
            <a:r>
              <a:rPr lang="en-US" sz="1400" dirty="0">
                <a:latin typeface="Calibri" pitchFamily="34" charset="0"/>
              </a:rPr>
              <a:t>2</a:t>
            </a:r>
            <a:r>
              <a:rPr lang="en-US" sz="1800" dirty="0">
                <a:latin typeface="Calibri" pitchFamily="34" charset="0"/>
              </a:rPr>
              <a:t> + … +</a:t>
            </a:r>
            <a:r>
              <a:rPr lang="en-US" dirty="0" err="1">
                <a:latin typeface="Calibri" pitchFamily="34" charset="0"/>
              </a:rPr>
              <a:t>Y</a:t>
            </a:r>
            <a:r>
              <a:rPr lang="en-US" sz="1400" dirty="0" err="1">
                <a:latin typeface="Calibri" pitchFamily="34" charset="0"/>
              </a:rPr>
              <a:t>n</a:t>
            </a:r>
            <a:r>
              <a:rPr lang="en-US" dirty="0">
                <a:latin typeface="Calibri" pitchFamily="34" charset="0"/>
              </a:rPr>
              <a:t>) is approximately normal with µ</a:t>
            </a:r>
            <a:r>
              <a:rPr lang="en-US" sz="1000" dirty="0">
                <a:latin typeface="Calibri" pitchFamily="34" charset="0"/>
              </a:rPr>
              <a:t>T</a:t>
            </a:r>
            <a:r>
              <a:rPr lang="en-US" dirty="0">
                <a:latin typeface="Calibri" pitchFamily="34" charset="0"/>
              </a:rPr>
              <a:t> = nµ, and </a:t>
            </a:r>
            <a:r>
              <a:rPr lang="en-US" dirty="0" err="1">
                <a:latin typeface="Calibri" pitchFamily="34" charset="0"/>
              </a:rPr>
              <a:t>σ</a:t>
            </a:r>
            <a:r>
              <a:rPr lang="en-US" sz="1000" dirty="0" err="1">
                <a:latin typeface="Calibri" pitchFamily="34" charset="0"/>
              </a:rPr>
              <a:t>T</a:t>
            </a:r>
            <a:r>
              <a:rPr lang="en-US" dirty="0">
                <a:latin typeface="Calibri" pitchFamily="34" charset="0"/>
              </a:rPr>
              <a:t> = (σ </a:t>
            </a:r>
            <a:r>
              <a:rPr lang="en-US" sz="2000" dirty="0"/>
              <a:t>• </a:t>
            </a:r>
            <a:r>
              <a:rPr lang="en-US" dirty="0">
                <a:latin typeface="Calibri" pitchFamily="34" charset="0"/>
              </a:rPr>
              <a:t>√n).**</a:t>
            </a:r>
          </a:p>
          <a:p>
            <a:pPr eaLnBrk="1" hangingPunct="1"/>
            <a:endParaRPr lang="en-US" dirty="0">
              <a:latin typeface="Calibri" pitchFamily="34" charset="0"/>
            </a:endParaRPr>
          </a:p>
          <a:p>
            <a:pPr eaLnBrk="1" hangingPunct="1"/>
            <a:r>
              <a:rPr lang="en-US" dirty="0">
                <a:latin typeface="Calibri" pitchFamily="34" charset="0"/>
              </a:rPr>
              <a:t>The larger the value for </a:t>
            </a:r>
            <a:r>
              <a:rPr lang="en-US" i="1" dirty="0">
                <a:latin typeface="Calibri" pitchFamily="34" charset="0"/>
              </a:rPr>
              <a:t>n</a:t>
            </a:r>
            <a:r>
              <a:rPr lang="en-US" dirty="0">
                <a:latin typeface="Calibri" pitchFamily="34" charset="0"/>
              </a:rPr>
              <a:t>, the better the approximation.</a:t>
            </a:r>
          </a:p>
          <a:p>
            <a:pPr eaLnBrk="1" hangingPunct="1"/>
            <a:endParaRPr lang="en-US" sz="1200" dirty="0">
              <a:latin typeface="Calibri" pitchFamily="34" charset="0"/>
            </a:endParaRPr>
          </a:p>
          <a:p>
            <a:pPr eaLnBrk="1" hangingPunct="1">
              <a:buFont typeface="Arial" charset="0"/>
              <a:buNone/>
            </a:pPr>
            <a:r>
              <a:rPr lang="en-US" sz="2000" dirty="0">
                <a:latin typeface="Calibri" pitchFamily="34" charset="0"/>
              </a:rPr>
              <a:t>* </a:t>
            </a:r>
            <a:r>
              <a:rPr lang="en-US" sz="2000" i="1" dirty="0">
                <a:latin typeface="Calibri" pitchFamily="34" charset="0"/>
              </a:rPr>
              <a:t>If the random sample Y</a:t>
            </a:r>
            <a:r>
              <a:rPr lang="en-US" sz="1200" i="1" dirty="0">
                <a:latin typeface="Calibri" pitchFamily="34" charset="0"/>
              </a:rPr>
              <a:t>1</a:t>
            </a:r>
            <a:r>
              <a:rPr lang="en-US" sz="2000" i="1" dirty="0">
                <a:latin typeface="Calibri" pitchFamily="34" charset="0"/>
              </a:rPr>
              <a:t>, Y</a:t>
            </a:r>
            <a:r>
              <a:rPr lang="en-US" sz="1200" i="1" dirty="0">
                <a:latin typeface="Calibri" pitchFamily="34" charset="0"/>
              </a:rPr>
              <a:t>2</a:t>
            </a:r>
            <a:r>
              <a:rPr lang="en-US" sz="2000" i="1" dirty="0">
                <a:latin typeface="Calibri" pitchFamily="34" charset="0"/>
              </a:rPr>
              <a:t>, … , </a:t>
            </a:r>
            <a:r>
              <a:rPr lang="en-US" sz="2000" i="1" dirty="0" err="1">
                <a:latin typeface="Calibri" pitchFamily="34" charset="0"/>
              </a:rPr>
              <a:t>Y</a:t>
            </a:r>
            <a:r>
              <a:rPr lang="en-US" sz="1200" i="1" dirty="0" err="1">
                <a:latin typeface="Calibri" pitchFamily="34" charset="0"/>
              </a:rPr>
              <a:t>n</a:t>
            </a:r>
            <a:r>
              <a:rPr lang="en-US" sz="2000" i="1" dirty="0">
                <a:latin typeface="Calibri" pitchFamily="34" charset="0"/>
              </a:rPr>
              <a:t> is from a normal distribution, then for any n, Ȳ</a:t>
            </a:r>
          </a:p>
          <a:p>
            <a:pPr eaLnBrk="1" hangingPunct="1">
              <a:buFont typeface="Arial" charset="0"/>
              <a:buNone/>
            </a:pPr>
            <a:r>
              <a:rPr lang="en-US" sz="2000" i="1" dirty="0">
                <a:latin typeface="Calibri" pitchFamily="34" charset="0"/>
              </a:rPr>
              <a:t>	is normally distributed (with mean = E(Ȳ) = µ and </a:t>
            </a:r>
            <a:r>
              <a:rPr lang="en-US" sz="2000" i="1" dirty="0" err="1">
                <a:latin typeface="Calibri" pitchFamily="34" charset="0"/>
              </a:rPr>
              <a:t>sd</a:t>
            </a:r>
            <a:r>
              <a:rPr lang="en-US" sz="2000" i="1" dirty="0">
                <a:latin typeface="Calibri" pitchFamily="34" charset="0"/>
              </a:rPr>
              <a:t> of Ȳ = σ/√n)</a:t>
            </a:r>
            <a:endParaRPr lang="en-US" i="1" dirty="0">
              <a:latin typeface="Calibri" pitchFamily="34" charset="0"/>
            </a:endParaRPr>
          </a:p>
          <a:p>
            <a:pPr eaLnBrk="1" hangingPunct="1"/>
            <a:endParaRPr lang="en-US" sz="1000" i="1" dirty="0"/>
          </a:p>
          <a:p>
            <a:pPr eaLnBrk="1" hangingPunct="1"/>
            <a:r>
              <a:rPr lang="en-US" sz="2000" i="1" dirty="0">
                <a:latin typeface="Calibri" pitchFamily="34" charset="0"/>
              </a:rPr>
              <a:t>** Here, we multiply σ by square root of n, as opposed to divide </a:t>
            </a:r>
            <a:r>
              <a:rPr lang="en-US" sz="2000" dirty="0">
                <a:latin typeface="Calibri" pitchFamily="34" charset="0"/>
              </a:rPr>
              <a:t>(</a:t>
            </a:r>
            <a:r>
              <a:rPr lang="en-US" sz="2000" i="1" dirty="0">
                <a:latin typeface="Calibri" pitchFamily="34" charset="0"/>
              </a:rPr>
              <a:t>as for Ȳ </a:t>
            </a:r>
            <a:r>
              <a:rPr lang="en-US" sz="2000" dirty="0">
                <a:latin typeface="Calibri" pitchFamily="34" charset="0"/>
              </a:rPr>
              <a:t>)</a:t>
            </a:r>
            <a:r>
              <a:rPr lang="en-US" sz="2000" i="1" dirty="0">
                <a:latin typeface="Calibri" pitchFamily="34" charset="0"/>
              </a:rPr>
              <a:t>.</a:t>
            </a:r>
          </a:p>
          <a:p>
            <a:pPr eaLnBrk="1" hangingPunct="1"/>
            <a:r>
              <a:rPr lang="en-US" sz="2000" dirty="0">
                <a:latin typeface="Calibri" pitchFamily="34" charset="0"/>
                <a:hlinkClick r:id="rId3"/>
              </a:rPr>
              <a:t>http://onlinestatbook.com/stat_sim/sampling_dist/</a:t>
            </a:r>
            <a:endParaRPr lang="en-US" sz="2000" dirty="0">
              <a:latin typeface="Calibri"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153400" cy="685800"/>
          </a:xfrm>
        </p:spPr>
        <p:txBody>
          <a:bodyPr/>
          <a:lstStyle/>
          <a:p>
            <a:pPr algn="l"/>
            <a:r>
              <a:rPr lang="en-US" dirty="0">
                <a:solidFill>
                  <a:schemeClr val="bg1"/>
                </a:solidFill>
                <a:latin typeface="Calibri" panose="020F0502020204030204" pitchFamily="34" charset="0"/>
              </a:rPr>
              <a:t>Reviewing Notation</a:t>
            </a:r>
          </a:p>
        </p:txBody>
      </p:sp>
      <p:sp>
        <p:nvSpPr>
          <p:cNvPr id="3" name="TextBox 2"/>
          <p:cNvSpPr txBox="1"/>
          <p:nvPr/>
        </p:nvSpPr>
        <p:spPr>
          <a:xfrm>
            <a:off x="152400" y="1447800"/>
            <a:ext cx="8915400" cy="4524315"/>
          </a:xfrm>
          <a:prstGeom prst="rect">
            <a:avLst/>
          </a:prstGeom>
          <a:noFill/>
        </p:spPr>
        <p:txBody>
          <a:bodyPr wrap="square" rtlCol="0">
            <a:spAutoFit/>
          </a:bodyPr>
          <a:lstStyle/>
          <a:p>
            <a:pPr marL="457200" indent="-457200">
              <a:buAutoNum type="arabicPeriod"/>
            </a:pPr>
            <a:r>
              <a:rPr lang="en-US" dirty="0" err="1">
                <a:latin typeface="Calibri" panose="020F0502020204030204" pitchFamily="34" charset="0"/>
              </a:rPr>
              <a:t>r.v</a:t>
            </a:r>
            <a:r>
              <a:rPr lang="en-US" dirty="0">
                <a:latin typeface="Calibri" panose="020F0502020204030204" pitchFamily="34" charset="0"/>
              </a:rPr>
              <a:t>. Y: Random variable Y</a:t>
            </a:r>
          </a:p>
          <a:p>
            <a:pPr marL="457200" indent="-457200">
              <a:buAutoNum type="arabicPeriod"/>
            </a:pPr>
            <a:r>
              <a:rPr lang="en-US" dirty="0">
                <a:latin typeface="Calibri" panose="020F0502020204030204" pitchFamily="34" charset="0"/>
              </a:rPr>
              <a:t>E(Y) = µ</a:t>
            </a:r>
            <a:r>
              <a:rPr lang="en-US" baseline="-25000" dirty="0">
                <a:latin typeface="Calibri" panose="020F0502020204030204" pitchFamily="34" charset="0"/>
              </a:rPr>
              <a:t>Y</a:t>
            </a:r>
            <a:r>
              <a:rPr lang="en-US" dirty="0">
                <a:latin typeface="Calibri" panose="020F0502020204030204" pitchFamily="34" charset="0"/>
              </a:rPr>
              <a:t> = Expected value of </a:t>
            </a:r>
            <a:r>
              <a:rPr lang="en-US" dirty="0" err="1">
                <a:latin typeface="Calibri" panose="020F0502020204030204" pitchFamily="34" charset="0"/>
              </a:rPr>
              <a:t>r.v</a:t>
            </a:r>
            <a:r>
              <a:rPr lang="en-US" dirty="0">
                <a:latin typeface="Calibri" panose="020F0502020204030204" pitchFamily="34" charset="0"/>
              </a:rPr>
              <a:t>. Y (i.e., population mean of Y)</a:t>
            </a:r>
          </a:p>
          <a:p>
            <a:pPr marL="457200" indent="-457200">
              <a:buAutoNum type="arabicPeriod"/>
            </a:pPr>
            <a:r>
              <a:rPr lang="en-US" dirty="0">
                <a:latin typeface="Calibri" panose="020F0502020204030204" pitchFamily="34" charset="0"/>
              </a:rPr>
              <a:t>V(Y) = </a:t>
            </a:r>
            <a:r>
              <a:rPr lang="el-GR" dirty="0">
                <a:latin typeface="Calibri" panose="020F0502020204030204" pitchFamily="34" charset="0"/>
              </a:rPr>
              <a:t>σ</a:t>
            </a:r>
            <a:r>
              <a:rPr lang="en-US" baseline="30000" dirty="0">
                <a:latin typeface="Calibri" panose="020F0502020204030204" pitchFamily="34" charset="0"/>
              </a:rPr>
              <a:t>2</a:t>
            </a:r>
            <a:r>
              <a:rPr lang="en-US" baseline="-25000" dirty="0">
                <a:latin typeface="Calibri" panose="020F0502020204030204" pitchFamily="34" charset="0"/>
              </a:rPr>
              <a:t>Y</a:t>
            </a:r>
            <a:r>
              <a:rPr lang="en-US" dirty="0">
                <a:latin typeface="Calibri" panose="020F0502020204030204" pitchFamily="34" charset="0"/>
              </a:rPr>
              <a:t> = Variance of </a:t>
            </a:r>
            <a:r>
              <a:rPr lang="en-US" dirty="0" err="1">
                <a:latin typeface="Calibri" panose="020F0502020204030204" pitchFamily="34" charset="0"/>
              </a:rPr>
              <a:t>r.v</a:t>
            </a:r>
            <a:r>
              <a:rPr lang="en-US" dirty="0">
                <a:latin typeface="Calibri" panose="020F0502020204030204" pitchFamily="34" charset="0"/>
              </a:rPr>
              <a:t>. Y</a:t>
            </a:r>
          </a:p>
          <a:p>
            <a:pPr marL="457200" indent="-457200">
              <a:buAutoNum type="arabicPeriod"/>
            </a:pPr>
            <a:r>
              <a:rPr lang="el-GR" dirty="0">
                <a:latin typeface="Calibri" panose="020F0502020204030204" pitchFamily="34" charset="0"/>
              </a:rPr>
              <a:t>σ</a:t>
            </a:r>
            <a:r>
              <a:rPr lang="en-US" baseline="-25000" dirty="0">
                <a:latin typeface="Calibri" panose="020F0502020204030204" pitchFamily="34" charset="0"/>
              </a:rPr>
              <a:t>Y</a:t>
            </a:r>
            <a:r>
              <a:rPr lang="en-US" dirty="0">
                <a:latin typeface="Calibri" panose="020F0502020204030204" pitchFamily="34" charset="0"/>
              </a:rPr>
              <a:t> = Standard deviation of </a:t>
            </a:r>
            <a:r>
              <a:rPr lang="en-US" dirty="0" err="1">
                <a:latin typeface="Calibri" panose="020F0502020204030204" pitchFamily="34" charset="0"/>
              </a:rPr>
              <a:t>r.v</a:t>
            </a:r>
            <a:r>
              <a:rPr lang="en-US" dirty="0">
                <a:latin typeface="Calibri" panose="020F0502020204030204" pitchFamily="34" charset="0"/>
              </a:rPr>
              <a:t>. Y</a:t>
            </a:r>
          </a:p>
          <a:p>
            <a:pPr marL="457200" indent="-457200">
              <a:buAutoNum type="arabicPeriod"/>
            </a:pPr>
            <a:r>
              <a:rPr lang="en-US" dirty="0">
                <a:latin typeface="Calibri" panose="020F0502020204030204" pitchFamily="34" charset="0"/>
              </a:rPr>
              <a:t>Ȳ = Statistic representing the </a:t>
            </a:r>
            <a:r>
              <a:rPr lang="en-US" dirty="0" err="1">
                <a:latin typeface="Calibri" panose="020F0502020204030204" pitchFamily="34" charset="0"/>
              </a:rPr>
              <a:t>r.v</a:t>
            </a:r>
            <a:r>
              <a:rPr lang="en-US" dirty="0">
                <a:latin typeface="Calibri" panose="020F0502020204030204" pitchFamily="34" charset="0"/>
              </a:rPr>
              <a:t>. that is the mean of all the samples drawn from Y</a:t>
            </a:r>
          </a:p>
          <a:p>
            <a:pPr marL="457200" indent="-457200">
              <a:buAutoNum type="arabicPeriod"/>
            </a:pPr>
            <a:r>
              <a:rPr lang="en-US" dirty="0">
                <a:latin typeface="Calibri" panose="020F0502020204030204" pitchFamily="34" charset="0"/>
              </a:rPr>
              <a:t>E(Ȳ) = µ</a:t>
            </a:r>
            <a:r>
              <a:rPr lang="en-US" baseline="-25000" dirty="0">
                <a:latin typeface="Calibri" panose="020F0502020204030204" pitchFamily="34" charset="0"/>
              </a:rPr>
              <a:t>Ȳ</a:t>
            </a:r>
            <a:r>
              <a:rPr lang="en-US" dirty="0">
                <a:latin typeface="Calibri" panose="020F0502020204030204" pitchFamily="34" charset="0"/>
              </a:rPr>
              <a:t> = Expected value of the sample mean Ȳ</a:t>
            </a:r>
          </a:p>
          <a:p>
            <a:pPr marL="457200" indent="-457200">
              <a:buAutoNum type="arabicPeriod"/>
            </a:pPr>
            <a:r>
              <a:rPr lang="en-US" dirty="0">
                <a:latin typeface="Calibri" panose="020F0502020204030204" pitchFamily="34" charset="0"/>
              </a:rPr>
              <a:t>S = Statistic representing the </a:t>
            </a:r>
            <a:r>
              <a:rPr lang="en-US" dirty="0" err="1">
                <a:latin typeface="Calibri" panose="020F0502020204030204" pitchFamily="34" charset="0"/>
              </a:rPr>
              <a:t>r.v</a:t>
            </a:r>
            <a:r>
              <a:rPr lang="en-US" dirty="0">
                <a:latin typeface="Calibri" panose="020F0502020204030204" pitchFamily="34" charset="0"/>
              </a:rPr>
              <a:t>. that is the standard deviation of all the samples drawn from Y</a:t>
            </a:r>
          </a:p>
          <a:p>
            <a:pPr marL="457200" indent="-457200">
              <a:buAutoNum type="arabicPeriod"/>
            </a:pPr>
            <a:r>
              <a:rPr lang="en-US" dirty="0">
                <a:latin typeface="Calibri" panose="020F0502020204030204" pitchFamily="34" charset="0"/>
              </a:rPr>
              <a:t>E(S) = µ</a:t>
            </a:r>
            <a:r>
              <a:rPr lang="en-US" baseline="-25000" dirty="0">
                <a:latin typeface="Calibri" panose="020F0502020204030204" pitchFamily="34" charset="0"/>
              </a:rPr>
              <a:t>S</a:t>
            </a:r>
            <a:r>
              <a:rPr lang="en-US" dirty="0">
                <a:latin typeface="Calibri" panose="020F0502020204030204" pitchFamily="34" charset="0"/>
              </a:rPr>
              <a:t> = Expected value of the sample standard deviation S</a:t>
            </a:r>
          </a:p>
          <a:p>
            <a:pPr marL="457200" indent="-457200">
              <a:buAutoNum type="arabicPeriod"/>
            </a:pPr>
            <a:r>
              <a:rPr lang="el-GR" dirty="0">
                <a:latin typeface="Calibri" panose="020F0502020204030204" pitchFamily="34" charset="0"/>
              </a:rPr>
              <a:t>σ</a:t>
            </a:r>
            <a:r>
              <a:rPr lang="en-US" baseline="-25000" dirty="0">
                <a:latin typeface="Calibri" panose="020F0502020204030204" pitchFamily="34" charset="0"/>
              </a:rPr>
              <a:t>Ȳ</a:t>
            </a:r>
            <a:r>
              <a:rPr lang="en-US" dirty="0">
                <a:latin typeface="Calibri" panose="020F0502020204030204" pitchFamily="34" charset="0"/>
              </a:rPr>
              <a:t> = Standard deviation of the </a:t>
            </a:r>
            <a:r>
              <a:rPr lang="en-US" dirty="0" err="1">
                <a:latin typeface="Calibri" panose="020F0502020204030204" pitchFamily="34" charset="0"/>
              </a:rPr>
              <a:t>r.v</a:t>
            </a:r>
            <a:r>
              <a:rPr lang="en-US" dirty="0">
                <a:latin typeface="Calibri" panose="020F0502020204030204" pitchFamily="34" charset="0"/>
              </a:rPr>
              <a:t>. Ȳ</a:t>
            </a:r>
          </a:p>
          <a:p>
            <a:pPr marL="457200" indent="-457200">
              <a:buAutoNum type="arabicPeriod"/>
            </a:pPr>
            <a:r>
              <a:rPr lang="el-GR" dirty="0">
                <a:latin typeface="Calibri" panose="020F0502020204030204" pitchFamily="34" charset="0"/>
              </a:rPr>
              <a:t>σ</a:t>
            </a:r>
            <a:r>
              <a:rPr lang="en-US" baseline="-25000" dirty="0">
                <a:latin typeface="Calibri" panose="020F0502020204030204" pitchFamily="34" charset="0"/>
              </a:rPr>
              <a:t>S</a:t>
            </a:r>
            <a:r>
              <a:rPr lang="en-US" dirty="0">
                <a:latin typeface="Calibri" panose="020F0502020204030204" pitchFamily="34" charset="0"/>
              </a:rPr>
              <a:t> = Standard deviation of the </a:t>
            </a:r>
            <a:r>
              <a:rPr lang="en-US" dirty="0" err="1">
                <a:latin typeface="Calibri" panose="020F0502020204030204" pitchFamily="34" charset="0"/>
              </a:rPr>
              <a:t>r.v</a:t>
            </a:r>
            <a:r>
              <a:rPr lang="en-US" dirty="0">
                <a:latin typeface="Calibri" panose="020F0502020204030204" pitchFamily="34" charset="0"/>
              </a:rPr>
              <a:t>. S</a:t>
            </a:r>
          </a:p>
        </p:txBody>
      </p:sp>
    </p:spTree>
    <p:extLst>
      <p:ext uri="{BB962C8B-B14F-4D97-AF65-F5344CB8AC3E}">
        <p14:creationId xmlns:p14="http://schemas.microsoft.com/office/powerpoint/2010/main" val="1980964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1371600"/>
            <a:ext cx="91440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Arial" charset="0"/>
              <a:buChar char="•"/>
            </a:pPr>
            <a:r>
              <a:rPr lang="en-US" sz="2000" dirty="0">
                <a:latin typeface="Calibri" pitchFamily="34" charset="0"/>
              </a:rPr>
              <a:t>The importance of the sample mean Ȳ springs from its use in drawing conclusions about the population mean </a:t>
            </a:r>
            <a:r>
              <a:rPr lang="en-US" sz="2000" i="1" dirty="0">
                <a:latin typeface="Calibri" pitchFamily="34" charset="0"/>
              </a:rPr>
              <a:t>µ</a:t>
            </a:r>
          </a:p>
          <a:p>
            <a:pPr marL="914400" lvl="1" indent="-457200">
              <a:buFont typeface="Arial" charset="0"/>
              <a:buChar char="•"/>
            </a:pPr>
            <a:r>
              <a:rPr lang="en-US" sz="2000" dirty="0">
                <a:latin typeface="Calibri" pitchFamily="34" charset="0"/>
              </a:rPr>
              <a:t>Ȳ serves as a </a:t>
            </a:r>
            <a:r>
              <a:rPr lang="en-US" sz="2000" b="1" i="1" dirty="0">
                <a:latin typeface="Calibri" pitchFamily="34" charset="0"/>
              </a:rPr>
              <a:t>point estimator</a:t>
            </a:r>
            <a:r>
              <a:rPr lang="en-US" sz="2000" b="1" dirty="0">
                <a:latin typeface="Calibri" pitchFamily="34" charset="0"/>
              </a:rPr>
              <a:t> </a:t>
            </a:r>
            <a:r>
              <a:rPr lang="en-US" sz="2000" dirty="0">
                <a:latin typeface="Calibri" pitchFamily="34" charset="0"/>
              </a:rPr>
              <a:t>of </a:t>
            </a:r>
            <a:r>
              <a:rPr lang="en-US" sz="2000" i="1" dirty="0">
                <a:latin typeface="Calibri" pitchFamily="34" charset="0"/>
              </a:rPr>
              <a:t>µ</a:t>
            </a:r>
            <a:r>
              <a:rPr lang="en-US" sz="2000" dirty="0">
                <a:latin typeface="Calibri" pitchFamily="34" charset="0"/>
              </a:rPr>
              <a:t>, and the value of Ȳ serves as </a:t>
            </a:r>
            <a:r>
              <a:rPr lang="en-US" sz="2000" b="1" dirty="0">
                <a:latin typeface="Calibri" pitchFamily="34" charset="0"/>
              </a:rPr>
              <a:t>a </a:t>
            </a:r>
            <a:r>
              <a:rPr lang="en-US" sz="2000" b="1" i="1" dirty="0">
                <a:latin typeface="Calibri" pitchFamily="34" charset="0"/>
              </a:rPr>
              <a:t>point estimate</a:t>
            </a:r>
            <a:r>
              <a:rPr lang="en-US" sz="2000" dirty="0">
                <a:latin typeface="Calibri" pitchFamily="34" charset="0"/>
              </a:rPr>
              <a:t> of </a:t>
            </a:r>
            <a:r>
              <a:rPr lang="en-US" sz="2000" i="1" dirty="0">
                <a:latin typeface="Calibri" pitchFamily="34" charset="0"/>
              </a:rPr>
              <a:t>µ</a:t>
            </a:r>
            <a:r>
              <a:rPr lang="en-US" sz="2000" dirty="0">
                <a:latin typeface="Calibri" pitchFamily="34" charset="0"/>
              </a:rPr>
              <a:t>.</a:t>
            </a:r>
          </a:p>
          <a:p>
            <a:pPr marL="914400" lvl="1" indent="-457200">
              <a:buFont typeface="Arial" charset="0"/>
              <a:buChar char="•"/>
            </a:pPr>
            <a:r>
              <a:rPr lang="en-US" sz="2000" dirty="0">
                <a:latin typeface="Calibri" pitchFamily="34" charset="0"/>
              </a:rPr>
              <a:t>In general:</a:t>
            </a:r>
          </a:p>
          <a:p>
            <a:pPr marL="1371600" lvl="2" indent="-457200">
              <a:buFont typeface="Arial" charset="0"/>
              <a:buChar char="•"/>
            </a:pPr>
            <a:r>
              <a:rPr lang="en-US" sz="2000" dirty="0">
                <a:latin typeface="Calibri" pitchFamily="34" charset="0"/>
              </a:rPr>
              <a:t>A statistic is an </a:t>
            </a:r>
            <a:r>
              <a:rPr lang="en-US" sz="2000" b="1" dirty="0">
                <a:latin typeface="Calibri" pitchFamily="34" charset="0"/>
              </a:rPr>
              <a:t>estimator</a:t>
            </a:r>
          </a:p>
          <a:p>
            <a:pPr marL="1371600" lvl="2" indent="-457200">
              <a:buFont typeface="Arial" charset="0"/>
              <a:buChar char="•"/>
            </a:pPr>
            <a:r>
              <a:rPr lang="en-US" sz="2000" dirty="0">
                <a:latin typeface="Calibri" pitchFamily="34" charset="0"/>
              </a:rPr>
              <a:t>A value of the statistic is a </a:t>
            </a:r>
            <a:r>
              <a:rPr lang="en-US" sz="2000" b="1" dirty="0">
                <a:latin typeface="Calibri" pitchFamily="34" charset="0"/>
              </a:rPr>
              <a:t>point estimate</a:t>
            </a:r>
          </a:p>
          <a:p>
            <a:pPr marL="1828800" lvl="3" indent="-457200">
              <a:buFont typeface="Arial" charset="0"/>
              <a:buChar char="•"/>
            </a:pPr>
            <a:r>
              <a:rPr lang="en-US" sz="2000" dirty="0">
                <a:latin typeface="Calibri" pitchFamily="34" charset="0"/>
              </a:rPr>
              <a:t>“Point” because the estimate is a single value on the number line (as opposed to an interval, which we’ll look at in a few slides)</a:t>
            </a:r>
          </a:p>
          <a:p>
            <a:pPr marL="914400" lvl="1" indent="-457200">
              <a:buFont typeface="Arial" charset="0"/>
              <a:buChar char="•"/>
            </a:pPr>
            <a:r>
              <a:rPr lang="en-US" sz="2000" dirty="0">
                <a:latin typeface="Calibri" pitchFamily="34" charset="0"/>
              </a:rPr>
              <a:t>Other possible statistics (e.g., sample median Ỹ) may serve as estimators for </a:t>
            </a:r>
            <a:r>
              <a:rPr lang="en-US" sz="2000" i="1" dirty="0">
                <a:latin typeface="Calibri" pitchFamily="34" charset="0"/>
              </a:rPr>
              <a:t>µ, </a:t>
            </a:r>
            <a:r>
              <a:rPr lang="en-US" sz="2000" dirty="0">
                <a:latin typeface="Calibri" pitchFamily="34" charset="0"/>
              </a:rPr>
              <a:t>however, for certain theoretical reasons, Ȳ will be used as the estimator (when we’re dealing with normal </a:t>
            </a:r>
            <a:r>
              <a:rPr lang="en-US" sz="2000" dirty="0" err="1">
                <a:latin typeface="Calibri" pitchFamily="34" charset="0"/>
              </a:rPr>
              <a:t>rv’s</a:t>
            </a:r>
            <a:r>
              <a:rPr lang="en-US" sz="2000" dirty="0">
                <a:latin typeface="Calibri" pitchFamily="34" charset="0"/>
              </a:rPr>
              <a:t>)</a:t>
            </a:r>
          </a:p>
          <a:p>
            <a:pPr marL="914400" lvl="1" indent="-457200">
              <a:buFont typeface="Arial" charset="0"/>
              <a:buChar char="•"/>
            </a:pPr>
            <a:r>
              <a:rPr lang="en-US" sz="2000" b="1" i="1" dirty="0">
                <a:latin typeface="Calibri" pitchFamily="34" charset="0"/>
              </a:rPr>
              <a:t>Notation</a:t>
            </a:r>
            <a:r>
              <a:rPr lang="en-US" sz="2000" b="1" dirty="0">
                <a:latin typeface="Calibri" pitchFamily="34" charset="0"/>
              </a:rPr>
              <a:t>:</a:t>
            </a:r>
            <a:r>
              <a:rPr lang="en-US" sz="2000" dirty="0">
                <a:latin typeface="Calibri" pitchFamily="34" charset="0"/>
              </a:rPr>
              <a:t> </a:t>
            </a:r>
            <a:r>
              <a:rPr lang="en-US" sz="2000" i="1" dirty="0">
                <a:latin typeface="Calibri" pitchFamily="34" charset="0"/>
              </a:rPr>
              <a:t>µ̂ =</a:t>
            </a:r>
            <a:r>
              <a:rPr lang="en-US" sz="2000" dirty="0">
                <a:latin typeface="Calibri" pitchFamily="34" charset="0"/>
              </a:rPr>
              <a:t> Ȳ means that Ȳ is read as “the point of estimator of </a:t>
            </a:r>
            <a:r>
              <a:rPr lang="en-US" sz="2000" i="1" dirty="0">
                <a:latin typeface="Calibri" pitchFamily="34" charset="0"/>
              </a:rPr>
              <a:t>µ </a:t>
            </a:r>
            <a:r>
              <a:rPr lang="en-US" sz="2000" dirty="0">
                <a:latin typeface="Calibri" pitchFamily="34" charset="0"/>
              </a:rPr>
              <a:t>is the sample mean Ȳ”. Similarly, </a:t>
            </a:r>
            <a:r>
              <a:rPr lang="en-US" sz="2000" i="1" dirty="0">
                <a:latin typeface="Calibri" pitchFamily="34" charset="0"/>
              </a:rPr>
              <a:t>µ̂=2 </a:t>
            </a:r>
            <a:r>
              <a:rPr lang="en-US" sz="2000" dirty="0">
                <a:latin typeface="Calibri" pitchFamily="34" charset="0"/>
              </a:rPr>
              <a:t>is read as “the point estimate of </a:t>
            </a:r>
            <a:r>
              <a:rPr lang="en-US" sz="2000" i="1" dirty="0">
                <a:latin typeface="Calibri" pitchFamily="34" charset="0"/>
              </a:rPr>
              <a:t>µ</a:t>
            </a:r>
            <a:r>
              <a:rPr lang="en-US" sz="2000" dirty="0">
                <a:latin typeface="Calibri" pitchFamily="34" charset="0"/>
              </a:rPr>
              <a:t> is 2”</a:t>
            </a:r>
            <a:r>
              <a:rPr lang="en-US" sz="2000" i="1" dirty="0">
                <a:latin typeface="Calibri" pitchFamily="34" charset="0"/>
              </a:rPr>
              <a:t>.</a:t>
            </a:r>
            <a:endParaRPr lang="en-US" sz="2000" dirty="0">
              <a:latin typeface="Calibri" pitchFamily="34" charset="0"/>
            </a:endParaRPr>
          </a:p>
          <a:p>
            <a:pPr marL="457200" indent="-457200">
              <a:buFont typeface="Arial" charset="0"/>
              <a:buChar char="•"/>
            </a:pPr>
            <a:r>
              <a:rPr lang="en-US" sz="2000" dirty="0">
                <a:latin typeface="Calibri" pitchFamily="34" charset="0"/>
              </a:rPr>
              <a:t>Similarly, the importance of the sample </a:t>
            </a:r>
            <a:r>
              <a:rPr lang="en-US" sz="2000" dirty="0" err="1">
                <a:latin typeface="Calibri" pitchFamily="34" charset="0"/>
              </a:rPr>
              <a:t>sd</a:t>
            </a:r>
            <a:r>
              <a:rPr lang="en-US" sz="2000" dirty="0">
                <a:latin typeface="Calibri" pitchFamily="34" charset="0"/>
              </a:rPr>
              <a:t> </a:t>
            </a:r>
            <a:r>
              <a:rPr lang="en-US" sz="2000" i="1" dirty="0">
                <a:latin typeface="Calibri" pitchFamily="34" charset="0"/>
              </a:rPr>
              <a:t>S</a:t>
            </a:r>
            <a:r>
              <a:rPr lang="en-US" sz="2000" dirty="0">
                <a:latin typeface="Calibri" pitchFamily="34" charset="0"/>
              </a:rPr>
              <a:t> springs from its use in drawing conclusions about the population </a:t>
            </a:r>
            <a:r>
              <a:rPr lang="en-US" sz="2000" dirty="0" err="1">
                <a:latin typeface="Calibri" pitchFamily="34" charset="0"/>
              </a:rPr>
              <a:t>s.d.</a:t>
            </a:r>
            <a:r>
              <a:rPr lang="en-US" sz="2000" dirty="0">
                <a:latin typeface="Calibri" pitchFamily="34" charset="0"/>
              </a:rPr>
              <a:t> </a:t>
            </a:r>
            <a:r>
              <a:rPr lang="el-GR" sz="2000" dirty="0">
                <a:latin typeface="Calibri" pitchFamily="34" charset="0"/>
              </a:rPr>
              <a:t>σ</a:t>
            </a:r>
            <a:endParaRPr lang="en-US" sz="2000" dirty="0">
              <a:latin typeface="Calibri" pitchFamily="34" charset="0"/>
            </a:endParaRPr>
          </a:p>
          <a:p>
            <a:pPr marL="914400" lvl="1" indent="-457200">
              <a:buFont typeface="Arial" charset="0"/>
              <a:buChar char="•"/>
            </a:pPr>
            <a:r>
              <a:rPr lang="en-US" sz="2000" i="1" dirty="0">
                <a:latin typeface="Calibri" pitchFamily="34" charset="0"/>
              </a:rPr>
              <a:t>S</a:t>
            </a:r>
            <a:r>
              <a:rPr lang="en-US" sz="2000" dirty="0">
                <a:latin typeface="Calibri" pitchFamily="34" charset="0"/>
              </a:rPr>
              <a:t> serves as a </a:t>
            </a:r>
            <a:r>
              <a:rPr lang="en-US" sz="2000" i="1" dirty="0">
                <a:latin typeface="Calibri" pitchFamily="34" charset="0"/>
              </a:rPr>
              <a:t>point estimator</a:t>
            </a:r>
            <a:r>
              <a:rPr lang="en-US" sz="2000" dirty="0">
                <a:latin typeface="Calibri" pitchFamily="34" charset="0"/>
              </a:rPr>
              <a:t> of </a:t>
            </a:r>
            <a:r>
              <a:rPr lang="el-GR" sz="2000" dirty="0">
                <a:latin typeface="Calibri" pitchFamily="34" charset="0"/>
              </a:rPr>
              <a:t>σ</a:t>
            </a:r>
            <a:r>
              <a:rPr lang="en-US" sz="2000" dirty="0">
                <a:latin typeface="Calibri" pitchFamily="34" charset="0"/>
              </a:rPr>
              <a:t>, and </a:t>
            </a:r>
            <a:r>
              <a:rPr lang="en-US" sz="2000" i="1" dirty="0">
                <a:latin typeface="Calibri" pitchFamily="34" charset="0"/>
              </a:rPr>
              <a:t>s</a:t>
            </a:r>
            <a:r>
              <a:rPr lang="en-US" sz="2000" dirty="0">
                <a:latin typeface="Calibri" pitchFamily="34" charset="0"/>
              </a:rPr>
              <a:t>, the value of </a:t>
            </a:r>
            <a:r>
              <a:rPr lang="en-US" sz="2000" i="1" dirty="0">
                <a:latin typeface="Calibri" pitchFamily="34" charset="0"/>
              </a:rPr>
              <a:t>S,</a:t>
            </a:r>
            <a:r>
              <a:rPr lang="en-US" sz="2000" dirty="0">
                <a:latin typeface="Calibri" pitchFamily="34" charset="0"/>
              </a:rPr>
              <a:t> is a </a:t>
            </a:r>
            <a:r>
              <a:rPr lang="en-US" sz="2000" i="1" dirty="0">
                <a:latin typeface="Calibri" pitchFamily="34" charset="0"/>
              </a:rPr>
              <a:t>point estimate</a:t>
            </a:r>
            <a:r>
              <a:rPr lang="en-US" sz="2000" dirty="0">
                <a:latin typeface="Calibri" pitchFamily="34" charset="0"/>
              </a:rPr>
              <a:t> of </a:t>
            </a:r>
            <a:r>
              <a:rPr lang="el-GR" sz="2000" dirty="0">
                <a:latin typeface="Calibri" pitchFamily="34" charset="0"/>
              </a:rPr>
              <a:t>σ</a:t>
            </a:r>
            <a:endParaRPr lang="en-US" sz="2000" dirty="0">
              <a:latin typeface="Calibri" pitchFamily="34" charset="0"/>
            </a:endParaRPr>
          </a:p>
        </p:txBody>
      </p:sp>
      <p:sp>
        <p:nvSpPr>
          <p:cNvPr id="4" name="Title 1"/>
          <p:cNvSpPr txBox="1">
            <a:spLocks/>
          </p:cNvSpPr>
          <p:nvPr/>
        </p:nvSpPr>
        <p:spPr bwMode="auto">
          <a:xfrm>
            <a:off x="381000" y="609600"/>
            <a:ext cx="8534400" cy="762000"/>
          </a:xfrm>
          <a:prstGeom prst="rect">
            <a:avLst/>
          </a:prstGeom>
          <a:noFill/>
          <a:ln w="9525">
            <a:noFill/>
            <a:miter lim="800000"/>
            <a:headEnd/>
            <a:tailEnd/>
          </a:ln>
        </p:spPr>
        <p:txBody>
          <a:bodyPr anchor="ctr"/>
          <a:lstStyle/>
          <a:p>
            <a:pPr eaLnBrk="0" hangingPunct="0">
              <a:defRPr/>
            </a:pPr>
            <a:r>
              <a:rPr lang="en-US" sz="3200" b="1" kern="0" dirty="0">
                <a:solidFill>
                  <a:schemeClr val="bg1"/>
                </a:solidFill>
                <a:latin typeface="Calibri" pitchFamily="34" charset="0"/>
                <a:ea typeface="+mj-ea"/>
                <a:cs typeface="+mj-cs"/>
              </a:rPr>
              <a:t>Point Estimators and Estimates – Sample Mean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707" y="0"/>
            <a:ext cx="7328585"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person, standing, indoor, posing&#10;&#10;Description automatically generated">
            <a:extLst>
              <a:ext uri="{FF2B5EF4-FFF2-40B4-BE49-F238E27FC236}">
                <a16:creationId xmlns:a16="http://schemas.microsoft.com/office/drawing/2014/main" id="{7924F6A9-E8AB-47DA-8FDD-D7C30F606B74}"/>
              </a:ext>
            </a:extLst>
          </p:cNvPr>
          <p:cNvPicPr>
            <a:picLocks noChangeAspect="1"/>
          </p:cNvPicPr>
          <p:nvPr/>
        </p:nvPicPr>
        <p:blipFill rotWithShape="1">
          <a:blip r:embed="rId2">
            <a:extLst>
              <a:ext uri="{28A0092B-C50C-407E-A947-70E740481C1C}">
                <a14:useLocalDpi xmlns:a14="http://schemas.microsoft.com/office/drawing/2010/main" val="0"/>
              </a:ext>
            </a:extLst>
          </a:blip>
          <a:srcRect b="5313"/>
          <a:stretch/>
        </p:blipFill>
        <p:spPr>
          <a:xfrm>
            <a:off x="1095447" y="10"/>
            <a:ext cx="6953105"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617929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81000" y="533400"/>
            <a:ext cx="7772400" cy="838200"/>
          </a:xfrm>
        </p:spPr>
        <p:txBody>
          <a:bodyPr/>
          <a:lstStyle/>
          <a:p>
            <a:pPr algn="l"/>
            <a:r>
              <a:rPr lang="en-US" sz="2800" b="1">
                <a:solidFill>
                  <a:schemeClr val="bg1"/>
                </a:solidFill>
                <a:latin typeface="Calibri" pitchFamily="34" charset="0"/>
              </a:rPr>
              <a:t>Standard Error</a:t>
            </a:r>
          </a:p>
        </p:txBody>
      </p:sp>
      <p:sp>
        <p:nvSpPr>
          <p:cNvPr id="50179" name="Rectangle 2"/>
          <p:cNvSpPr>
            <a:spLocks noChangeArrowheads="1"/>
          </p:cNvSpPr>
          <p:nvPr/>
        </p:nvSpPr>
        <p:spPr bwMode="auto">
          <a:xfrm>
            <a:off x="0" y="1506538"/>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Times New Roman" pitchFamily="18" charset="0"/>
              <a:buChar char="•"/>
            </a:pPr>
            <a:r>
              <a:rPr lang="en-US" dirty="0">
                <a:latin typeface="Calibri" pitchFamily="34" charset="0"/>
              </a:rPr>
              <a:t>The standard deviation of any statistic is known as the </a:t>
            </a:r>
            <a:r>
              <a:rPr lang="en-US" b="1" i="1" dirty="0">
                <a:latin typeface="Calibri" pitchFamily="34" charset="0"/>
              </a:rPr>
              <a:t>standard error </a:t>
            </a:r>
            <a:r>
              <a:rPr lang="en-US" b="1" dirty="0">
                <a:latin typeface="Calibri" pitchFamily="34" charset="0"/>
              </a:rPr>
              <a:t>(se)</a:t>
            </a:r>
            <a:r>
              <a:rPr lang="en-US" dirty="0">
                <a:latin typeface="Calibri" pitchFamily="34" charset="0"/>
              </a:rPr>
              <a:t>.</a:t>
            </a:r>
          </a:p>
          <a:p>
            <a:pPr marL="457200" indent="-457200">
              <a:buFont typeface="Times New Roman" pitchFamily="18" charset="0"/>
              <a:buChar char="•"/>
            </a:pPr>
            <a:r>
              <a:rPr lang="en-US" dirty="0">
                <a:latin typeface="Calibri" pitchFamily="34" charset="0"/>
              </a:rPr>
              <a:t>The standard error of a statistic is important because it reflects how much sampling fluctuation a statistic will show.</a:t>
            </a:r>
          </a:p>
          <a:p>
            <a:pPr marL="457200" indent="-457200">
              <a:buFont typeface="Times New Roman" pitchFamily="18" charset="0"/>
              <a:buChar char="•"/>
            </a:pPr>
            <a:r>
              <a:rPr lang="en-US" dirty="0">
                <a:latin typeface="Calibri" pitchFamily="34" charset="0"/>
              </a:rPr>
              <a:t>The </a:t>
            </a:r>
            <a:r>
              <a:rPr lang="en-US" b="1" dirty="0">
                <a:latin typeface="Calibri" pitchFamily="34" charset="0"/>
              </a:rPr>
              <a:t>standard error</a:t>
            </a:r>
            <a:r>
              <a:rPr lang="en-US" dirty="0">
                <a:latin typeface="Calibri" pitchFamily="34" charset="0"/>
              </a:rPr>
              <a:t> of the mean is written as </a:t>
            </a:r>
            <a:r>
              <a:rPr lang="en-US" dirty="0" err="1">
                <a:latin typeface="Calibri" pitchFamily="34" charset="0"/>
              </a:rPr>
              <a:t>σ</a:t>
            </a:r>
            <a:r>
              <a:rPr lang="en-US" baseline="-25000" dirty="0" err="1">
                <a:latin typeface="Calibri" pitchFamily="34" charset="0"/>
              </a:rPr>
              <a:t>Ȳ</a:t>
            </a:r>
            <a:endParaRPr lang="en-US" dirty="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1"/>
          </a:xfrm>
          <a:prstGeom prst="rect">
            <a:avLst/>
          </a:prstGeom>
        </p:spPr>
      </p:pic>
    </p:spTree>
    <p:extLst>
      <p:ext uri="{BB962C8B-B14F-4D97-AF65-F5344CB8AC3E}">
        <p14:creationId xmlns:p14="http://schemas.microsoft.com/office/powerpoint/2010/main" val="4080898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33400" y="533400"/>
            <a:ext cx="7772400" cy="838200"/>
          </a:xfrm>
          <a:prstGeom prst="rect">
            <a:avLst/>
          </a:prstGeom>
          <a:noFill/>
          <a:ln w="9525">
            <a:noFill/>
            <a:miter lim="800000"/>
            <a:headEnd/>
            <a:tailEnd/>
          </a:ln>
        </p:spPr>
        <p:txBody>
          <a:bodyPr anchor="ctr"/>
          <a:lstStyle/>
          <a:p>
            <a:pPr eaLnBrk="0" hangingPunct="0">
              <a:defRPr/>
            </a:pPr>
            <a:r>
              <a:rPr lang="en-US" sz="3200" b="1" kern="0" dirty="0">
                <a:solidFill>
                  <a:srgbClr val="FF0000"/>
                </a:solidFill>
                <a:latin typeface="Calibri" pitchFamily="34" charset="0"/>
                <a:ea typeface="+mj-ea"/>
                <a:cs typeface="Calibri" pitchFamily="34" charset="0"/>
              </a:rPr>
              <a:t>Example</a:t>
            </a:r>
          </a:p>
        </p:txBody>
      </p:sp>
      <p:sp>
        <p:nvSpPr>
          <p:cNvPr id="51203" name="Rectangle 4"/>
          <p:cNvSpPr>
            <a:spLocks noChangeArrowheads="1"/>
          </p:cNvSpPr>
          <p:nvPr/>
        </p:nvSpPr>
        <p:spPr bwMode="auto">
          <a:xfrm>
            <a:off x="0" y="1447800"/>
            <a:ext cx="91440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0" hangingPunct="0">
              <a:spcBef>
                <a:spcPct val="20000"/>
              </a:spcBef>
              <a:buFontTx/>
              <a:buChar char="•"/>
            </a:pPr>
            <a:r>
              <a:rPr lang="en-US" sz="2000" dirty="0">
                <a:latin typeface="Calibri" pitchFamily="34" charset="0"/>
              </a:rPr>
              <a:t>In some of our earlier examples, we had the population and generated samples from it. Typically, in practice, we will have a sample and we will need to use that sample to make some sort of statement about the population.</a:t>
            </a:r>
          </a:p>
          <a:p>
            <a:pPr marL="457200" indent="-457200">
              <a:buFont typeface="Times New Roman" pitchFamily="18" charset="0"/>
              <a:buChar char="•"/>
            </a:pPr>
            <a:r>
              <a:rPr lang="en-US" sz="2000" b="1" i="1" dirty="0">
                <a:latin typeface="Calibri" pitchFamily="34" charset="0"/>
              </a:rPr>
              <a:t>Example:</a:t>
            </a:r>
          </a:p>
          <a:p>
            <a:pPr marL="914400" lvl="1" indent="-457200">
              <a:buFont typeface="Times New Roman" pitchFamily="18" charset="0"/>
              <a:buChar char="•"/>
            </a:pPr>
            <a:r>
              <a:rPr lang="en-US" sz="2000" dirty="0">
                <a:latin typeface="Calibri" pitchFamily="34" charset="0"/>
              </a:rPr>
              <a:t>Assume we are interested in the parameter </a:t>
            </a:r>
            <a:r>
              <a:rPr lang="en-US" sz="2000" i="1" dirty="0">
                <a:latin typeface="Calibri" pitchFamily="34" charset="0"/>
              </a:rPr>
              <a:t>µ</a:t>
            </a:r>
            <a:r>
              <a:rPr lang="en-US" sz="2000" dirty="0">
                <a:latin typeface="Calibri" pitchFamily="34" charset="0"/>
              </a:rPr>
              <a:t>, which is the true average lifetime (in hours) of calculator batteries of a certain type (</a:t>
            </a:r>
            <a:r>
              <a:rPr lang="en-US" sz="2000" dirty="0" err="1">
                <a:latin typeface="Calibri" pitchFamily="34" charset="0"/>
              </a:rPr>
              <a:t>rv</a:t>
            </a:r>
            <a:r>
              <a:rPr lang="en-US" sz="2000" dirty="0">
                <a:latin typeface="Calibri" pitchFamily="34" charset="0"/>
              </a:rPr>
              <a:t> Y). We have a sample with n=20 observations:</a:t>
            </a:r>
          </a:p>
          <a:p>
            <a:pPr marL="914400" lvl="1" indent="-457200">
              <a:buFont typeface="Times New Roman" pitchFamily="18" charset="0"/>
              <a:buChar char="•"/>
            </a:pPr>
            <a:endParaRPr lang="en-US" sz="2000" dirty="0">
              <a:latin typeface="Calibri" pitchFamily="34" charset="0"/>
            </a:endParaRPr>
          </a:p>
          <a:p>
            <a:pPr marL="914400" lvl="1" indent="-457200">
              <a:buFont typeface="Times New Roman" pitchFamily="18" charset="0"/>
              <a:buChar char="•"/>
            </a:pPr>
            <a:endParaRPr lang="en-US" sz="2000" dirty="0">
              <a:latin typeface="Calibri" pitchFamily="34" charset="0"/>
            </a:endParaRPr>
          </a:p>
          <a:p>
            <a:pPr marL="914400" lvl="1" indent="-457200">
              <a:buFont typeface="Times New Roman" pitchFamily="18" charset="0"/>
              <a:buChar char="•"/>
            </a:pPr>
            <a:r>
              <a:rPr lang="en-US" sz="2000" dirty="0">
                <a:latin typeface="Calibri" pitchFamily="34" charset="0"/>
              </a:rPr>
              <a:t>We assume that the distribution of breakdown voltage is normal with mean value </a:t>
            </a:r>
            <a:r>
              <a:rPr lang="en-US" sz="2000" i="1" dirty="0">
                <a:latin typeface="Calibri" pitchFamily="34" charset="0"/>
              </a:rPr>
              <a:t>µ</a:t>
            </a:r>
            <a:endParaRPr lang="en-US" sz="2000" dirty="0">
              <a:latin typeface="Calibri" pitchFamily="34" charset="0"/>
            </a:endParaRPr>
          </a:p>
          <a:p>
            <a:pPr marL="914400" lvl="1" indent="-457200">
              <a:buFont typeface="Times New Roman" pitchFamily="18" charset="0"/>
              <a:buChar char="•"/>
            </a:pPr>
            <a:r>
              <a:rPr lang="en-US" sz="2000" dirty="0">
                <a:latin typeface="Calibri" pitchFamily="34" charset="0"/>
              </a:rPr>
              <a:t>If a variable is normally distributed, </a:t>
            </a:r>
            <a:r>
              <a:rPr lang="en-US" sz="2000" i="1" dirty="0">
                <a:latin typeface="Calibri" pitchFamily="34" charset="0"/>
              </a:rPr>
              <a:t>µ̂ </a:t>
            </a:r>
            <a:r>
              <a:rPr lang="en-US" sz="2000" dirty="0">
                <a:latin typeface="Calibri" pitchFamily="34" charset="0"/>
              </a:rPr>
              <a:t>= Ȳ is the best estimator of </a:t>
            </a:r>
            <a:r>
              <a:rPr lang="en-US" sz="2000" i="1" dirty="0">
                <a:latin typeface="Calibri" pitchFamily="34" charset="0"/>
              </a:rPr>
              <a:t>µ</a:t>
            </a:r>
            <a:r>
              <a:rPr lang="en-US" sz="2000" dirty="0">
                <a:latin typeface="Calibri" pitchFamily="34" charset="0"/>
              </a:rPr>
              <a:t>. Here, Ȳ = 27.79. This is the point estimate of population mean </a:t>
            </a:r>
            <a:r>
              <a:rPr lang="en-US" sz="2000" i="1" dirty="0">
                <a:latin typeface="Calibri" pitchFamily="34" charset="0"/>
              </a:rPr>
              <a:t>µ.</a:t>
            </a:r>
          </a:p>
          <a:p>
            <a:pPr marL="914400" lvl="1" indent="-457200">
              <a:buFont typeface="Times New Roman" pitchFamily="18" charset="0"/>
              <a:buChar char="•"/>
            </a:pPr>
            <a:endParaRPr lang="en-US" sz="2000" dirty="0">
              <a:latin typeface="Calibri" pitchFamily="34" charset="0"/>
            </a:endParaRPr>
          </a:p>
          <a:p>
            <a:pPr marL="914400" lvl="1" indent="-457200">
              <a:buFont typeface="Times New Roman" pitchFamily="18" charset="0"/>
              <a:buChar char="•"/>
            </a:pPr>
            <a:r>
              <a:rPr lang="en-US" sz="2000" dirty="0">
                <a:latin typeface="Calibri" pitchFamily="34" charset="0"/>
              </a:rPr>
              <a:t>Also, </a:t>
            </a:r>
            <a:r>
              <a:rPr lang="el-GR" sz="2000" dirty="0">
                <a:latin typeface="Calibri" pitchFamily="34" charset="0"/>
              </a:rPr>
              <a:t>σ̂ </a:t>
            </a:r>
            <a:r>
              <a:rPr lang="en-US" sz="2000" dirty="0">
                <a:latin typeface="Calibri" pitchFamily="34" charset="0"/>
              </a:rPr>
              <a:t>= S</a:t>
            </a:r>
            <a:r>
              <a:rPr lang="en-US" sz="2000" i="1" dirty="0">
                <a:latin typeface="Calibri" pitchFamily="34" charset="0"/>
              </a:rPr>
              <a:t> </a:t>
            </a:r>
            <a:r>
              <a:rPr lang="en-US" sz="2000" dirty="0">
                <a:latin typeface="Calibri" pitchFamily="34" charset="0"/>
              </a:rPr>
              <a:t>is the best estimator of </a:t>
            </a:r>
            <a:r>
              <a:rPr lang="el-GR" sz="2000" dirty="0">
                <a:latin typeface="Calibri" pitchFamily="34" charset="0"/>
              </a:rPr>
              <a:t>σ</a:t>
            </a:r>
            <a:r>
              <a:rPr lang="en-US" sz="2000" dirty="0">
                <a:latin typeface="Calibri" pitchFamily="34" charset="0"/>
              </a:rPr>
              <a:t>. Here, </a:t>
            </a:r>
          </a:p>
          <a:p>
            <a:pPr marL="914400" lvl="1" indent="-457200"/>
            <a:r>
              <a:rPr lang="en-US" sz="2000" dirty="0">
                <a:latin typeface="Calibri" pitchFamily="34" charset="0"/>
              </a:rPr>
              <a:t>	We can also use this estimate, </a:t>
            </a:r>
            <a:r>
              <a:rPr lang="el-GR" sz="2000" dirty="0">
                <a:latin typeface="Calibri" pitchFamily="34" charset="0"/>
              </a:rPr>
              <a:t>σ̂ </a:t>
            </a:r>
            <a:r>
              <a:rPr lang="en-US" sz="2000" dirty="0">
                <a:latin typeface="Calibri" pitchFamily="34" charset="0"/>
              </a:rPr>
              <a:t>= s = 1.46 to </a:t>
            </a:r>
          </a:p>
          <a:p>
            <a:pPr marL="914400" lvl="1" indent="-457200"/>
            <a:r>
              <a:rPr lang="en-US" sz="2000" dirty="0">
                <a:latin typeface="Calibri" pitchFamily="34" charset="0"/>
              </a:rPr>
              <a:t>	compute the estimated standard error </a:t>
            </a:r>
            <a:r>
              <a:rPr lang="en-US" sz="2000" dirty="0" err="1">
                <a:latin typeface="Calibri" pitchFamily="34" charset="0"/>
              </a:rPr>
              <a:t>σ̂</a:t>
            </a:r>
            <a:r>
              <a:rPr lang="en-US" sz="2000" baseline="-25000" dirty="0" err="1">
                <a:latin typeface="Calibri" pitchFamily="34" charset="0"/>
              </a:rPr>
              <a:t>Ȳ</a:t>
            </a:r>
            <a:r>
              <a:rPr lang="en-US" sz="2000" baseline="-25000" dirty="0">
                <a:latin typeface="Calibri" pitchFamily="34" charset="0"/>
              </a:rPr>
              <a:t> </a:t>
            </a:r>
            <a:r>
              <a:rPr lang="en-US" sz="2000" dirty="0">
                <a:latin typeface="Calibri" pitchFamily="34" charset="0"/>
              </a:rPr>
              <a:t> = </a:t>
            </a:r>
            <a:r>
              <a:rPr lang="en-US" sz="2000" dirty="0" err="1">
                <a:latin typeface="Calibri" pitchFamily="34" charset="0"/>
              </a:rPr>
              <a:t>s</a:t>
            </a:r>
            <a:r>
              <a:rPr lang="en-US" sz="2000" baseline="-25000" dirty="0" err="1">
                <a:latin typeface="Calibri" pitchFamily="34" charset="0"/>
              </a:rPr>
              <a:t>Ȳ</a:t>
            </a:r>
            <a:r>
              <a:rPr lang="en-US" sz="2000" dirty="0">
                <a:latin typeface="Calibri" pitchFamily="34" charset="0"/>
              </a:rPr>
              <a:t> = s/√n = 1.46/√20 = 0.33. </a:t>
            </a:r>
          </a:p>
        </p:txBody>
      </p:sp>
      <p:graphicFrame>
        <p:nvGraphicFramePr>
          <p:cNvPr id="9" name="Table 8"/>
          <p:cNvGraphicFramePr>
            <a:graphicFrameLocks noGrp="1"/>
          </p:cNvGraphicFramePr>
          <p:nvPr>
            <p:extLst>
              <p:ext uri="{D42A27DB-BD31-4B8C-83A1-F6EECF244321}">
                <p14:modId xmlns:p14="http://schemas.microsoft.com/office/powerpoint/2010/main" val="3545982656"/>
              </p:ext>
            </p:extLst>
          </p:nvPr>
        </p:nvGraphicFramePr>
        <p:xfrm>
          <a:off x="1066800" y="3657600"/>
          <a:ext cx="7620000" cy="568326"/>
        </p:xfrm>
        <a:graphic>
          <a:graphicData uri="http://schemas.openxmlformats.org/drawingml/2006/table">
            <a:tbl>
              <a:tblPr/>
              <a:tblGrid>
                <a:gridCol w="693420">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769620">
                  <a:extLst>
                    <a:ext uri="{9D8B030D-6E8A-4147-A177-3AD203B41FA5}">
                      <a16:colId xmlns:a16="http://schemas.microsoft.com/office/drawing/2014/main" val="20002"/>
                    </a:ext>
                  </a:extLst>
                </a:gridCol>
                <a:gridCol w="769620">
                  <a:extLst>
                    <a:ext uri="{9D8B030D-6E8A-4147-A177-3AD203B41FA5}">
                      <a16:colId xmlns:a16="http://schemas.microsoft.com/office/drawing/2014/main" val="20003"/>
                    </a:ext>
                  </a:extLst>
                </a:gridCol>
                <a:gridCol w="769620">
                  <a:extLst>
                    <a:ext uri="{9D8B030D-6E8A-4147-A177-3AD203B41FA5}">
                      <a16:colId xmlns:a16="http://schemas.microsoft.com/office/drawing/2014/main" val="20004"/>
                    </a:ext>
                  </a:extLst>
                </a:gridCol>
                <a:gridCol w="769620">
                  <a:extLst>
                    <a:ext uri="{9D8B030D-6E8A-4147-A177-3AD203B41FA5}">
                      <a16:colId xmlns:a16="http://schemas.microsoft.com/office/drawing/2014/main" val="20005"/>
                    </a:ext>
                  </a:extLst>
                </a:gridCol>
                <a:gridCol w="769620">
                  <a:extLst>
                    <a:ext uri="{9D8B030D-6E8A-4147-A177-3AD203B41FA5}">
                      <a16:colId xmlns:a16="http://schemas.microsoft.com/office/drawing/2014/main" val="20006"/>
                    </a:ext>
                  </a:extLst>
                </a:gridCol>
                <a:gridCol w="769620">
                  <a:extLst>
                    <a:ext uri="{9D8B030D-6E8A-4147-A177-3AD203B41FA5}">
                      <a16:colId xmlns:a16="http://schemas.microsoft.com/office/drawing/2014/main" val="20007"/>
                    </a:ext>
                  </a:extLst>
                </a:gridCol>
                <a:gridCol w="769620">
                  <a:extLst>
                    <a:ext uri="{9D8B030D-6E8A-4147-A177-3AD203B41FA5}">
                      <a16:colId xmlns:a16="http://schemas.microsoft.com/office/drawing/2014/main" val="20008"/>
                    </a:ext>
                  </a:extLst>
                </a:gridCol>
                <a:gridCol w="769620">
                  <a:extLst>
                    <a:ext uri="{9D8B030D-6E8A-4147-A177-3AD203B41FA5}">
                      <a16:colId xmlns:a16="http://schemas.microsoft.com/office/drawing/2014/main" val="20009"/>
                    </a:ext>
                  </a:extLst>
                </a:gridCol>
              </a:tblGrid>
              <a:tr h="284163">
                <a:tc>
                  <a:txBody>
                    <a:bodyPr/>
                    <a:lstStyle/>
                    <a:p>
                      <a:pPr algn="ctr" fontAlgn="b"/>
                      <a:r>
                        <a:rPr lang="en-US" sz="1800" b="0" i="0" u="none" strike="noStrike" dirty="0">
                          <a:solidFill>
                            <a:srgbClr val="000000"/>
                          </a:solidFill>
                          <a:latin typeface="Calibri"/>
                        </a:rPr>
                        <a:t>24.46</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25.61</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26.25</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26.42</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26.66</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27.15</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27.31</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27.54</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27.74</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27.94</a:t>
                      </a:r>
                    </a:p>
                  </a:txBody>
                  <a:tcPr marL="9525" marR="9525" marT="9536" marB="0" anchor="b">
                    <a:lnL>
                      <a:noFill/>
                    </a:lnL>
                    <a:lnR>
                      <a:noFill/>
                    </a:lnR>
                    <a:lnT>
                      <a:noFill/>
                    </a:lnT>
                    <a:lnB>
                      <a:noFill/>
                    </a:lnB>
                  </a:tcPr>
                </a:tc>
                <a:extLst>
                  <a:ext uri="{0D108BD9-81ED-4DB2-BD59-A6C34878D82A}">
                    <a16:rowId xmlns:a16="http://schemas.microsoft.com/office/drawing/2014/main" val="10000"/>
                  </a:ext>
                </a:extLst>
              </a:tr>
              <a:tr h="284163">
                <a:tc>
                  <a:txBody>
                    <a:bodyPr/>
                    <a:lstStyle/>
                    <a:p>
                      <a:pPr algn="ctr" fontAlgn="b"/>
                      <a:r>
                        <a:rPr lang="en-US" sz="1800" b="0" i="0" u="none" strike="noStrike">
                          <a:solidFill>
                            <a:srgbClr val="000000"/>
                          </a:solidFill>
                          <a:latin typeface="Calibri"/>
                        </a:rPr>
                        <a:t>27.98</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28.04</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28.28</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28.49</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28.50</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28.87</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29.11</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29.13</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29.50</a:t>
                      </a:r>
                    </a:p>
                  </a:txBody>
                  <a:tcPr marL="9525" marR="9525" marT="9536"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30.88</a:t>
                      </a:r>
                    </a:p>
                  </a:txBody>
                  <a:tcPr marL="9525" marR="9525" marT="9536" marB="0" anchor="b">
                    <a:lnL>
                      <a:noFill/>
                    </a:lnL>
                    <a:lnR>
                      <a:noFill/>
                    </a:lnR>
                    <a:lnT>
                      <a:noFill/>
                    </a:lnT>
                    <a:lnB>
                      <a:noFill/>
                    </a:lnB>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2" name="TextBox 1"/>
              <p:cNvSpPr txBox="1"/>
              <p:nvPr/>
            </p:nvSpPr>
            <p:spPr>
              <a:xfrm>
                <a:off x="5562600" y="5506234"/>
                <a:ext cx="347684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𝑠</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nary>
                            <m:naryPr>
                              <m:chr m:val="∑"/>
                              <m:subHide m:val="on"/>
                              <m:supHide m:val="on"/>
                              <m:ctrlPr>
                                <a:rPr lang="en-US" sz="1800" b="0" i="1" smtClean="0">
                                  <a:latin typeface="Cambria Math" panose="02040503050406030204" pitchFamily="18" charset="0"/>
                                </a:rPr>
                              </m:ctrlPr>
                            </m:naryPr>
                            <m:sub/>
                            <m:sup/>
                            <m:e>
                              <m:sSup>
                                <m:sSupPr>
                                  <m:ctrlPr>
                                    <a:rPr lang="en-US" sz="1800" b="0" i="1" smtClean="0">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𝜇</m:t>
                                      </m:r>
                                    </m:e>
                                  </m:d>
                                </m:e>
                                <m:sup>
                                  <m:r>
                                    <a:rPr lang="en-US" sz="1800" b="0" i="1" smtClean="0">
                                      <a:latin typeface="Cambria Math" panose="02040503050406030204" pitchFamily="18" charset="0"/>
                                    </a:rPr>
                                    <m:t>2</m:t>
                                  </m:r>
                                </m:sup>
                              </m:sSup>
                            </m:e>
                          </m:nary>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−1)</m:t>
                          </m:r>
                        </m:e>
                      </m:rad>
                      <m:r>
                        <a:rPr lang="en-US" sz="1800" b="0" i="1" smtClean="0">
                          <a:latin typeface="Cambria Math" panose="02040503050406030204" pitchFamily="18" charset="0"/>
                        </a:rPr>
                        <m:t>=1.46</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562600" y="5506234"/>
                <a:ext cx="3476849" cy="818366"/>
              </a:xfrm>
              <a:prstGeom prst="rect">
                <a:avLst/>
              </a:prstGeom>
              <a:blipFill rotWithShape="0">
                <a:blip r:embed="rId3"/>
                <a:stretch>
                  <a:fillRect b="-741"/>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0" y="1524000"/>
            <a:ext cx="9144000" cy="5334000"/>
          </a:xfrm>
        </p:spPr>
        <p:txBody>
          <a:bodyPr/>
          <a:lstStyle/>
          <a:p>
            <a:r>
              <a:rPr lang="en-US" sz="2400" dirty="0">
                <a:latin typeface="Calibri" pitchFamily="34" charset="0"/>
              </a:rPr>
              <a:t>We often have to rely on sampling to make conclusions about population.</a:t>
            </a:r>
          </a:p>
          <a:p>
            <a:r>
              <a:rPr lang="en-US" sz="2400" dirty="0">
                <a:latin typeface="Calibri" pitchFamily="34" charset="0"/>
              </a:rPr>
              <a:t>Each sample selected from a population will typically yield different values of </a:t>
            </a:r>
            <a:r>
              <a:rPr lang="en-US" sz="2400" b="1" i="1" dirty="0">
                <a:latin typeface="Calibri" pitchFamily="34" charset="0"/>
              </a:rPr>
              <a:t>sample statistics </a:t>
            </a:r>
            <a:r>
              <a:rPr lang="en-US" sz="2400" dirty="0">
                <a:latin typeface="Calibri" pitchFamily="34" charset="0"/>
              </a:rPr>
              <a:t>(e.g., sample mean, sample </a:t>
            </a:r>
            <a:r>
              <a:rPr lang="en-US" sz="2400" dirty="0" err="1">
                <a:latin typeface="Calibri" pitchFamily="34" charset="0"/>
              </a:rPr>
              <a:t>s.d.</a:t>
            </a:r>
            <a:r>
              <a:rPr lang="en-US" sz="2400" dirty="0">
                <a:latin typeface="Calibri" pitchFamily="34" charset="0"/>
              </a:rPr>
              <a:t>, </a:t>
            </a:r>
            <a:r>
              <a:rPr lang="en-US" sz="2400" dirty="0" err="1">
                <a:latin typeface="Calibri" pitchFamily="34" charset="0"/>
              </a:rPr>
              <a:t>etc</a:t>
            </a:r>
            <a:r>
              <a:rPr lang="en-US" sz="2400" dirty="0">
                <a:latin typeface="Calibri" pitchFamily="34" charset="0"/>
              </a:rPr>
              <a:t>).</a:t>
            </a:r>
          </a:p>
          <a:p>
            <a:r>
              <a:rPr lang="en-US" sz="2400" dirty="0">
                <a:latin typeface="Calibri" pitchFamily="34" charset="0"/>
              </a:rPr>
              <a:t>Each statistic has a </a:t>
            </a:r>
            <a:r>
              <a:rPr lang="en-US" sz="2400" b="1" i="1" dirty="0">
                <a:latin typeface="Calibri" pitchFamily="34" charset="0"/>
              </a:rPr>
              <a:t>sampling distribution</a:t>
            </a:r>
            <a:r>
              <a:rPr lang="en-US" sz="2400" dirty="0">
                <a:latin typeface="Calibri" pitchFamily="34" charset="0"/>
              </a:rPr>
              <a:t>, which depends on the population distribution, sample size </a:t>
            </a:r>
            <a:r>
              <a:rPr lang="en-US" sz="2400" i="1" dirty="0">
                <a:latin typeface="Calibri" pitchFamily="34" charset="0"/>
              </a:rPr>
              <a:t>n</a:t>
            </a:r>
            <a:r>
              <a:rPr lang="en-US" sz="2400" dirty="0">
                <a:latin typeface="Calibri" pitchFamily="34" charset="0"/>
              </a:rPr>
              <a:t>, and the method of sampling. The sampling distribution can be derived by probability rules or computer simulations.</a:t>
            </a:r>
          </a:p>
        </p:txBody>
      </p:sp>
      <p:sp>
        <p:nvSpPr>
          <p:cNvPr id="52227" name="Rectangle 4"/>
          <p:cNvSpPr>
            <a:spLocks noChangeArrowheads="1"/>
          </p:cNvSpPr>
          <p:nvPr/>
        </p:nvSpPr>
        <p:spPr bwMode="auto">
          <a:xfrm>
            <a:off x="381000" y="533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200" b="1">
                <a:solidFill>
                  <a:schemeClr val="bg1"/>
                </a:solidFill>
                <a:latin typeface="Calibri" pitchFamily="34" charset="0"/>
              </a:rPr>
              <a:t>Summary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idx="1"/>
          </p:nvPr>
        </p:nvSpPr>
        <p:spPr>
          <a:xfrm>
            <a:off x="0" y="1524000"/>
            <a:ext cx="9144000" cy="5029200"/>
          </a:xfrm>
        </p:spPr>
        <p:txBody>
          <a:bodyPr/>
          <a:lstStyle/>
          <a:p>
            <a:pPr>
              <a:lnSpc>
                <a:spcPct val="80000"/>
              </a:lnSpc>
            </a:pPr>
            <a:r>
              <a:rPr lang="en-US" sz="2800" dirty="0">
                <a:latin typeface="Calibri" pitchFamily="34" charset="0"/>
              </a:rPr>
              <a:t>The sampling distribution of sample mean Ȳ is centered at the mean of the population from which the sample has been selected. </a:t>
            </a:r>
          </a:p>
          <a:p>
            <a:pPr>
              <a:lnSpc>
                <a:spcPct val="80000"/>
              </a:lnSpc>
            </a:pPr>
            <a:r>
              <a:rPr lang="en-US" sz="2800" dirty="0">
                <a:latin typeface="Calibri" pitchFamily="34" charset="0"/>
              </a:rPr>
              <a:t>The distribution of sample mean Ȳ becomes more concentrated about the mean µ as the sample size </a:t>
            </a:r>
            <a:r>
              <a:rPr lang="en-US" sz="2800" i="1" dirty="0">
                <a:latin typeface="Calibri" pitchFamily="34" charset="0"/>
              </a:rPr>
              <a:t>n</a:t>
            </a:r>
            <a:r>
              <a:rPr lang="en-US" sz="2800" dirty="0">
                <a:latin typeface="Calibri" pitchFamily="34" charset="0"/>
              </a:rPr>
              <a:t> increases. </a:t>
            </a:r>
            <a:r>
              <a:rPr lang="en-US" sz="2800" b="1" dirty="0">
                <a:latin typeface="Calibri" pitchFamily="34" charset="0"/>
              </a:rPr>
              <a:t>That is, as </a:t>
            </a:r>
            <a:r>
              <a:rPr lang="en-US" sz="2800" b="1" i="1" dirty="0">
                <a:latin typeface="Calibri" pitchFamily="34" charset="0"/>
              </a:rPr>
              <a:t>n</a:t>
            </a:r>
            <a:r>
              <a:rPr lang="en-US" sz="2800" b="1" dirty="0">
                <a:latin typeface="Calibri" pitchFamily="34" charset="0"/>
              </a:rPr>
              <a:t> goes up, the standard deviation of the sample mean distribution (i.e., standard error of the sample mean) goes down. </a:t>
            </a:r>
          </a:p>
          <a:p>
            <a:pPr>
              <a:lnSpc>
                <a:spcPct val="80000"/>
              </a:lnSpc>
            </a:pPr>
            <a:r>
              <a:rPr lang="en-US" sz="2800" b="1" dirty="0">
                <a:latin typeface="Calibri" pitchFamily="34" charset="0"/>
              </a:rPr>
              <a:t>CLT</a:t>
            </a:r>
            <a:r>
              <a:rPr lang="en-US" sz="2800" dirty="0">
                <a:latin typeface="Calibri" pitchFamily="34" charset="0"/>
              </a:rPr>
              <a:t>: Let </a:t>
            </a:r>
            <a:r>
              <a:rPr lang="en-US" dirty="0">
                <a:latin typeface="Calibri" pitchFamily="34" charset="0"/>
              </a:rPr>
              <a:t>Y</a:t>
            </a:r>
            <a:r>
              <a:rPr lang="en-US" sz="1200" dirty="0">
                <a:latin typeface="Calibri" pitchFamily="34" charset="0"/>
              </a:rPr>
              <a:t>1</a:t>
            </a:r>
            <a:r>
              <a:rPr lang="en-US" dirty="0">
                <a:latin typeface="Calibri" pitchFamily="34" charset="0"/>
              </a:rPr>
              <a:t>, Y</a:t>
            </a:r>
            <a:r>
              <a:rPr lang="en-US" sz="1200" dirty="0">
                <a:latin typeface="Calibri" pitchFamily="34" charset="0"/>
              </a:rPr>
              <a:t>2</a:t>
            </a:r>
            <a:r>
              <a:rPr lang="en-US" dirty="0">
                <a:latin typeface="Calibri" pitchFamily="34" charset="0"/>
              </a:rPr>
              <a:t>, … , </a:t>
            </a:r>
            <a:r>
              <a:rPr lang="en-US" dirty="0" err="1">
                <a:latin typeface="Calibri" pitchFamily="34" charset="0"/>
              </a:rPr>
              <a:t>Y</a:t>
            </a:r>
            <a:r>
              <a:rPr lang="en-US" sz="1200" dirty="0" err="1">
                <a:latin typeface="Calibri" pitchFamily="34" charset="0"/>
              </a:rPr>
              <a:t>n</a:t>
            </a:r>
            <a:r>
              <a:rPr lang="en-US" sz="2800" dirty="0">
                <a:latin typeface="Calibri" pitchFamily="34" charset="0"/>
              </a:rPr>
              <a:t> be a random sample from </a:t>
            </a:r>
            <a:r>
              <a:rPr lang="en-US" sz="2800" i="1" dirty="0">
                <a:latin typeface="Calibri" pitchFamily="34" charset="0"/>
              </a:rPr>
              <a:t>any</a:t>
            </a:r>
            <a:r>
              <a:rPr lang="en-US" sz="2800" dirty="0">
                <a:latin typeface="Calibri" pitchFamily="34" charset="0"/>
              </a:rPr>
              <a:t> distribution (not necessarily normal). If the sample size is large (&gt;30) then the sample mean Ȳ and sample sum T will be approximately normal. </a:t>
            </a:r>
            <a:endParaRPr lang="en-US" sz="2800" dirty="0"/>
          </a:p>
        </p:txBody>
      </p:sp>
      <p:sp>
        <p:nvSpPr>
          <p:cNvPr id="53251" name="Rectangle 4"/>
          <p:cNvSpPr>
            <a:spLocks noChangeArrowheads="1"/>
          </p:cNvSpPr>
          <p:nvPr/>
        </p:nvSpPr>
        <p:spPr bwMode="auto">
          <a:xfrm>
            <a:off x="381000" y="609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200" b="1">
                <a:solidFill>
                  <a:schemeClr val="bg1"/>
                </a:solidFill>
                <a:latin typeface="Calibri" pitchFamily="34" charset="0"/>
              </a:rPr>
              <a:t>Summary (Continued)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p:cNvSpPr>
            <a:spLocks noGrp="1"/>
          </p:cNvSpPr>
          <p:nvPr>
            <p:ph idx="1"/>
          </p:nvPr>
        </p:nvSpPr>
        <p:spPr>
          <a:xfrm>
            <a:off x="0" y="1447800"/>
            <a:ext cx="9144000" cy="5410200"/>
          </a:xfrm>
        </p:spPr>
        <p:txBody>
          <a:bodyPr/>
          <a:lstStyle/>
          <a:p>
            <a:pPr marL="342900" lvl="1" indent="-342900">
              <a:buFontTx/>
              <a:buChar char="•"/>
            </a:pPr>
            <a:r>
              <a:rPr lang="en-US" dirty="0">
                <a:latin typeface="Calibri" pitchFamily="34" charset="0"/>
              </a:rPr>
              <a:t>The importance of the sample mean Ȳ springs from its use in drawing conclusions about the population mean </a:t>
            </a:r>
            <a:r>
              <a:rPr lang="en-US" i="1" dirty="0">
                <a:latin typeface="Calibri" pitchFamily="34" charset="0"/>
              </a:rPr>
              <a:t>µ. </a:t>
            </a:r>
            <a:r>
              <a:rPr lang="en-US" dirty="0">
                <a:latin typeface="Calibri" pitchFamily="34" charset="0"/>
              </a:rPr>
              <a:t>Ȳ serves as a </a:t>
            </a:r>
            <a:r>
              <a:rPr lang="en-US" b="1" i="1" dirty="0">
                <a:latin typeface="Calibri" pitchFamily="34" charset="0"/>
              </a:rPr>
              <a:t>point estimator</a:t>
            </a:r>
            <a:r>
              <a:rPr lang="en-US" b="1" dirty="0">
                <a:latin typeface="Calibri" pitchFamily="34" charset="0"/>
              </a:rPr>
              <a:t> </a:t>
            </a:r>
            <a:r>
              <a:rPr lang="en-US" dirty="0">
                <a:latin typeface="Calibri" pitchFamily="34" charset="0"/>
              </a:rPr>
              <a:t>of </a:t>
            </a:r>
            <a:r>
              <a:rPr lang="en-US" i="1" dirty="0">
                <a:latin typeface="Calibri" pitchFamily="34" charset="0"/>
              </a:rPr>
              <a:t>µ</a:t>
            </a:r>
            <a:r>
              <a:rPr lang="en-US" dirty="0">
                <a:latin typeface="Calibri" pitchFamily="34" charset="0"/>
              </a:rPr>
              <a:t>, and the value of Ȳ serves as </a:t>
            </a:r>
            <a:r>
              <a:rPr lang="en-US" b="1" dirty="0">
                <a:latin typeface="Calibri" pitchFamily="34" charset="0"/>
              </a:rPr>
              <a:t>a </a:t>
            </a:r>
            <a:r>
              <a:rPr lang="en-US" b="1" i="1" dirty="0">
                <a:latin typeface="Calibri" pitchFamily="34" charset="0"/>
              </a:rPr>
              <a:t>point estimate</a:t>
            </a:r>
            <a:r>
              <a:rPr lang="en-US" dirty="0">
                <a:latin typeface="Calibri" pitchFamily="34" charset="0"/>
              </a:rPr>
              <a:t> of </a:t>
            </a:r>
            <a:r>
              <a:rPr lang="en-US" i="1" dirty="0">
                <a:latin typeface="Calibri" pitchFamily="34" charset="0"/>
              </a:rPr>
              <a:t>µ</a:t>
            </a:r>
            <a:r>
              <a:rPr lang="en-US" dirty="0">
                <a:latin typeface="Calibri" pitchFamily="34" charset="0"/>
              </a:rPr>
              <a:t>.</a:t>
            </a:r>
          </a:p>
          <a:p>
            <a:pPr marL="342900" lvl="1" indent="-342900">
              <a:buFontTx/>
              <a:buChar char="•"/>
            </a:pPr>
            <a:r>
              <a:rPr lang="en-US" dirty="0">
                <a:latin typeface="Calibri" pitchFamily="34" charset="0"/>
              </a:rPr>
              <a:t>Similarly, the importance of the sample </a:t>
            </a:r>
            <a:r>
              <a:rPr lang="en-US" dirty="0" err="1">
                <a:latin typeface="Calibri" pitchFamily="34" charset="0"/>
              </a:rPr>
              <a:t>sd</a:t>
            </a:r>
            <a:r>
              <a:rPr lang="en-US" dirty="0">
                <a:latin typeface="Calibri" pitchFamily="34" charset="0"/>
              </a:rPr>
              <a:t> </a:t>
            </a:r>
            <a:r>
              <a:rPr lang="en-US" i="1" dirty="0">
                <a:latin typeface="Calibri" pitchFamily="34" charset="0"/>
              </a:rPr>
              <a:t>S</a:t>
            </a:r>
            <a:r>
              <a:rPr lang="en-US" dirty="0">
                <a:latin typeface="Calibri" pitchFamily="34" charset="0"/>
              </a:rPr>
              <a:t> springs from its use in drawing conclusions about the population </a:t>
            </a:r>
            <a:r>
              <a:rPr lang="en-US" dirty="0" err="1">
                <a:latin typeface="Calibri" pitchFamily="34" charset="0"/>
              </a:rPr>
              <a:t>s.d.</a:t>
            </a:r>
            <a:r>
              <a:rPr lang="en-US" dirty="0">
                <a:latin typeface="Calibri" pitchFamily="34" charset="0"/>
              </a:rPr>
              <a:t> </a:t>
            </a:r>
            <a:r>
              <a:rPr lang="el-GR" dirty="0">
                <a:latin typeface="Calibri" pitchFamily="34" charset="0"/>
              </a:rPr>
              <a:t>σ</a:t>
            </a:r>
            <a:r>
              <a:rPr lang="en-US" dirty="0">
                <a:latin typeface="Calibri" pitchFamily="34" charset="0"/>
              </a:rPr>
              <a:t>. S serves as a </a:t>
            </a:r>
            <a:r>
              <a:rPr lang="en-US" b="1" i="1" dirty="0">
                <a:latin typeface="Calibri" pitchFamily="34" charset="0"/>
              </a:rPr>
              <a:t>point estimator </a:t>
            </a:r>
            <a:r>
              <a:rPr lang="en-US" dirty="0">
                <a:latin typeface="Calibri" pitchFamily="34" charset="0"/>
              </a:rPr>
              <a:t>of </a:t>
            </a:r>
            <a:r>
              <a:rPr lang="el-GR" dirty="0">
                <a:latin typeface="Calibri" pitchFamily="34" charset="0"/>
              </a:rPr>
              <a:t>σ</a:t>
            </a:r>
            <a:r>
              <a:rPr lang="en-US" dirty="0">
                <a:latin typeface="Calibri" pitchFamily="34" charset="0"/>
              </a:rPr>
              <a:t>, and the value of S is a </a:t>
            </a:r>
            <a:r>
              <a:rPr lang="en-US" b="1" i="1" dirty="0">
                <a:latin typeface="Calibri" pitchFamily="34" charset="0"/>
              </a:rPr>
              <a:t>point estimate </a:t>
            </a:r>
            <a:r>
              <a:rPr lang="en-US" dirty="0">
                <a:latin typeface="Calibri" pitchFamily="34" charset="0"/>
              </a:rPr>
              <a:t>of </a:t>
            </a:r>
            <a:r>
              <a:rPr lang="el-GR" dirty="0">
                <a:latin typeface="Calibri" pitchFamily="34" charset="0"/>
              </a:rPr>
              <a:t>σ</a:t>
            </a:r>
            <a:r>
              <a:rPr lang="en-US" dirty="0">
                <a:latin typeface="Calibri" pitchFamily="34" charset="0"/>
              </a:rPr>
              <a:t>.</a:t>
            </a:r>
          </a:p>
          <a:p>
            <a:pPr marL="342900" lvl="1" indent="-342900">
              <a:buFontTx/>
              <a:buChar char="•"/>
            </a:pPr>
            <a:r>
              <a:rPr lang="en-US" dirty="0">
                <a:latin typeface="Calibri" pitchFamily="34" charset="0"/>
              </a:rPr>
              <a:t>The standard deviation of any statistic is known as the </a:t>
            </a:r>
            <a:r>
              <a:rPr lang="en-US" b="1" i="1" dirty="0">
                <a:latin typeface="Calibri" pitchFamily="34" charset="0"/>
              </a:rPr>
              <a:t>standard error </a:t>
            </a:r>
            <a:r>
              <a:rPr lang="en-US" b="1" dirty="0">
                <a:latin typeface="Calibri" pitchFamily="34" charset="0"/>
              </a:rPr>
              <a:t>(se)</a:t>
            </a:r>
            <a:r>
              <a:rPr lang="en-US" dirty="0">
                <a:latin typeface="Calibri" pitchFamily="34" charset="0"/>
              </a:rPr>
              <a:t>.</a:t>
            </a:r>
          </a:p>
          <a:p>
            <a:pPr marL="342900" lvl="1" indent="-342900">
              <a:buFontTx/>
              <a:buChar char="•"/>
            </a:pPr>
            <a:r>
              <a:rPr lang="en-US" dirty="0">
                <a:latin typeface="Calibri" pitchFamily="34" charset="0"/>
              </a:rPr>
              <a:t>Again, the point is that we often don’t know population parameters, and want to estimate them using sample data.</a:t>
            </a:r>
          </a:p>
        </p:txBody>
      </p:sp>
      <p:sp>
        <p:nvSpPr>
          <p:cNvPr id="54275" name="Rectangle 4"/>
          <p:cNvSpPr>
            <a:spLocks noChangeArrowheads="1"/>
          </p:cNvSpPr>
          <p:nvPr/>
        </p:nvSpPr>
        <p:spPr bwMode="auto">
          <a:xfrm>
            <a:off x="381000" y="533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sz="3200" b="1">
                <a:solidFill>
                  <a:schemeClr val="bg1"/>
                </a:solidFill>
                <a:latin typeface="Calibri" pitchFamily="34" charset="0"/>
              </a:rPr>
              <a:t>Summary (Continued)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Alternate Process 3"/>
          <p:cNvSpPr/>
          <p:nvPr/>
        </p:nvSpPr>
        <p:spPr>
          <a:xfrm>
            <a:off x="228600" y="1524000"/>
            <a:ext cx="3886200" cy="487680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Flowchart: Connector 4"/>
          <p:cNvSpPr/>
          <p:nvPr/>
        </p:nvSpPr>
        <p:spPr>
          <a:xfrm>
            <a:off x="990600" y="3048000"/>
            <a:ext cx="1727200" cy="1781175"/>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324" name="TextBox 5"/>
          <p:cNvSpPr txBox="1">
            <a:spLocks noChangeArrowheads="1"/>
          </p:cNvSpPr>
          <p:nvPr/>
        </p:nvSpPr>
        <p:spPr bwMode="auto">
          <a:xfrm>
            <a:off x="1113631" y="3306762"/>
            <a:ext cx="15541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2000" dirty="0">
                <a:latin typeface="Calibri" pitchFamily="34" charset="0"/>
              </a:rPr>
              <a:t>Random Sample</a:t>
            </a:r>
          </a:p>
          <a:p>
            <a:pPr algn="ctr" eaLnBrk="1" hangingPunct="1"/>
            <a:r>
              <a:rPr lang="en-US" sz="2000" dirty="0">
                <a:latin typeface="Calibri" pitchFamily="34" charset="0"/>
              </a:rPr>
              <a:t>Mean Y̅ =</a:t>
            </a:r>
          </a:p>
          <a:p>
            <a:pPr algn="ctr" eaLnBrk="1" hangingPunct="1"/>
            <a:r>
              <a:rPr lang="en-US" sz="2000" dirty="0">
                <a:latin typeface="Calibri" pitchFamily="34" charset="0"/>
              </a:rPr>
              <a:t>0.25</a:t>
            </a:r>
          </a:p>
        </p:txBody>
      </p:sp>
      <p:sp>
        <p:nvSpPr>
          <p:cNvPr id="56325" name="TextBox 6"/>
          <p:cNvSpPr txBox="1">
            <a:spLocks noChangeArrowheads="1"/>
          </p:cNvSpPr>
          <p:nvPr/>
        </p:nvSpPr>
        <p:spPr bwMode="auto">
          <a:xfrm>
            <a:off x="609600" y="1676400"/>
            <a:ext cx="2936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i="1" dirty="0">
                <a:latin typeface="Calibri" pitchFamily="34" charset="0"/>
              </a:rPr>
              <a:t>Population</a:t>
            </a:r>
          </a:p>
          <a:p>
            <a:pPr algn="ctr" eaLnBrk="1" hangingPunct="1"/>
            <a:r>
              <a:rPr lang="en-US" dirty="0">
                <a:latin typeface="Calibri" pitchFamily="34" charset="0"/>
              </a:rPr>
              <a:t>Mean µ = ?</a:t>
            </a:r>
          </a:p>
        </p:txBody>
      </p:sp>
      <p:sp>
        <p:nvSpPr>
          <p:cNvPr id="56326" name="TextBox 7"/>
          <p:cNvSpPr txBox="1">
            <a:spLocks noChangeArrowheads="1"/>
          </p:cNvSpPr>
          <p:nvPr/>
        </p:nvSpPr>
        <p:spPr bwMode="auto">
          <a:xfrm>
            <a:off x="304800" y="558800"/>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a:solidFill>
                  <a:schemeClr val="bg1"/>
                </a:solidFill>
                <a:latin typeface="Calibri" pitchFamily="34" charset="0"/>
              </a:rPr>
              <a:t>The Idea Behind Confidence Intervals</a:t>
            </a:r>
          </a:p>
        </p:txBody>
      </p:sp>
      <p:pic>
        <p:nvPicPr>
          <p:cNvPr id="56327" name="Picture 4" descr="C:\Users\eugeneby.TEMPLE\AppData\Local\Microsoft\Windows\Temporary Internet Files\Content.IE5\JK7RPI7Z\MC90043438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24000"/>
            <a:ext cx="4343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ent-Up Arrow 11"/>
          <p:cNvSpPr/>
          <p:nvPr/>
        </p:nvSpPr>
        <p:spPr>
          <a:xfrm>
            <a:off x="2743200" y="2971800"/>
            <a:ext cx="2209800" cy="1143000"/>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329" name="TextBox 12"/>
          <p:cNvSpPr txBox="1">
            <a:spLocks noChangeArrowheads="1"/>
          </p:cNvSpPr>
          <p:nvPr/>
        </p:nvSpPr>
        <p:spPr bwMode="auto">
          <a:xfrm>
            <a:off x="4648200" y="1905000"/>
            <a:ext cx="312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i="1" dirty="0">
                <a:latin typeface="Calibri" pitchFamily="34" charset="0"/>
              </a:rPr>
              <a:t>I am 95% confident that µ is between </a:t>
            </a:r>
            <a:r>
              <a:rPr lang="en-US" b="1" dirty="0">
                <a:latin typeface="Calibri" pitchFamily="34" charset="0"/>
              </a:rPr>
              <a:t>a </a:t>
            </a:r>
            <a:r>
              <a:rPr lang="en-US" i="1" dirty="0">
                <a:latin typeface="Calibri" pitchFamily="34" charset="0"/>
              </a:rPr>
              <a:t>and</a:t>
            </a:r>
            <a:r>
              <a:rPr lang="en-US" dirty="0">
                <a:latin typeface="Calibri" pitchFamily="34" charset="0"/>
              </a:rPr>
              <a:t> </a:t>
            </a:r>
            <a:r>
              <a:rPr lang="en-US" b="1" dirty="0">
                <a:latin typeface="Calibri" pitchFamily="34" charset="0"/>
              </a:rPr>
              <a:t>b </a:t>
            </a:r>
            <a:r>
              <a:rPr lang="en-US" dirty="0">
                <a:latin typeface="Calibri" pitchFamily="34" charset="0"/>
              </a:rPr>
              <a:t>(</a:t>
            </a:r>
            <a:r>
              <a:rPr lang="en-US" i="1" dirty="0">
                <a:latin typeface="Calibri" pitchFamily="34" charset="0"/>
              </a:rPr>
              <a:t>e.g., 0.249 and 0.251</a:t>
            </a:r>
            <a:r>
              <a:rPr lang="en-US" dirty="0">
                <a:latin typeface="Calibri" pitchFamily="34" charset="0"/>
              </a:rPr>
              <a:t>)</a:t>
            </a:r>
            <a:endParaRPr lang="en-US" b="1" dirty="0">
              <a:latin typeface="Calibri"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305800" cy="762000"/>
          </a:xfrm>
        </p:spPr>
        <p:txBody>
          <a:bodyPr/>
          <a:lstStyle/>
          <a:p>
            <a:pPr algn="l"/>
            <a:r>
              <a:rPr lang="en-US" dirty="0">
                <a:solidFill>
                  <a:schemeClr val="bg1"/>
                </a:solidFill>
                <a:latin typeface="Calibri" panose="020F0502020204030204" pitchFamily="34" charset="0"/>
              </a:rPr>
              <a:t>Reviewing</a:t>
            </a:r>
          </a:p>
        </p:txBody>
      </p:sp>
      <mc:AlternateContent xmlns:mc="http://schemas.openxmlformats.org/markup-compatibility/2006" xmlns:a14="http://schemas.microsoft.com/office/drawing/2010/main">
        <mc:Choice Requires="a14">
          <p:sp>
            <p:nvSpPr>
              <p:cNvPr id="3" name="TextBox 2"/>
              <p:cNvSpPr txBox="1"/>
              <p:nvPr/>
            </p:nvSpPr>
            <p:spPr>
              <a:xfrm>
                <a:off x="0" y="1524000"/>
                <a:ext cx="5943600" cy="5178341"/>
              </a:xfrm>
              <a:prstGeom prst="rect">
                <a:avLst/>
              </a:prstGeom>
              <a:noFill/>
            </p:spPr>
            <p:txBody>
              <a:bodyPr wrap="square" rtlCol="0">
                <a:spAutoFit/>
              </a:bodyPr>
              <a:lstStyle/>
              <a:p>
                <a:r>
                  <a:rPr lang="en-US" sz="2000" dirty="0">
                    <a:latin typeface="Calibri" panose="020F0502020204030204" pitchFamily="34" charset="0"/>
                  </a:rPr>
                  <a:t>Remember that the sample mean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oMath>
                </a14:m>
                <a:r>
                  <a:rPr lang="en-US" sz="2000" dirty="0">
                    <a:latin typeface="Calibri" panose="020F0502020204030204" pitchFamily="34" charset="0"/>
                  </a:rPr>
                  <a:t> will vary in value from sample to sample. And because in practice we generally deal with only one sample, and the true value of the population mean is unknown, we have no idea if the sample mean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latin typeface="Calibri" panose="020F0502020204030204" pitchFamily="34" charset="0"/>
                  </a:rPr>
                  <a:t> in our sample is close to the true population mean µ.</a:t>
                </a:r>
              </a:p>
              <a:p>
                <a:endParaRPr lang="en-US" sz="2000" dirty="0">
                  <a:latin typeface="Calibri" panose="020F0502020204030204" pitchFamily="34" charset="0"/>
                </a:endParaRPr>
              </a:p>
              <a:p>
                <a:r>
                  <a:rPr lang="en-US" sz="2000" dirty="0">
                    <a:latin typeface="Calibri" panose="020F0502020204030204" pitchFamily="34" charset="0"/>
                  </a:rPr>
                  <a:t>It may be that we’re lucky and our sample mean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Calibri" panose="020F0502020204030204" pitchFamily="34" charset="0"/>
                  </a:rPr>
                  <a:t> is in the center of the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oMath>
                </a14:m>
                <a:r>
                  <a:rPr lang="en-US" sz="2000" dirty="0">
                    <a:latin typeface="Calibri" panose="020F0502020204030204" pitchFamily="34" charset="0"/>
                  </a:rPr>
                  <a:t> distribution and is pretty close to the true value of </a:t>
                </a:r>
                <a14:m>
                  <m:oMath xmlns:m="http://schemas.openxmlformats.org/officeDocument/2006/math">
                    <m:r>
                      <m:rPr>
                        <m:sty m:val="p"/>
                      </m:rPr>
                      <a:rPr lang="en-US" sz="2000" b="0" i="0" smtClean="0">
                        <a:latin typeface="Cambria Math" panose="02040503050406030204" pitchFamily="18" charset="0"/>
                      </a:rPr>
                      <m:t>E</m:t>
                    </m:r>
                    <m:r>
                      <a:rPr lang="en-US" sz="2000" b="0" i="0"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r>
                      <a:rPr lang="en-US" sz="2000" b="0" i="1" smtClean="0">
                        <a:latin typeface="Cambria Math" panose="02040503050406030204" pitchFamily="18" charset="0"/>
                      </a:rPr>
                      <m:t>)</m:t>
                    </m:r>
                  </m:oMath>
                </a14:m>
                <a:r>
                  <a:rPr lang="en-US" sz="2000" dirty="0">
                    <a:latin typeface="Calibri" panose="020F0502020204030204" pitchFamily="34" charset="0"/>
                  </a:rPr>
                  <a:t> = µ. Or it may be that we’re unlucky, and are drawing a sample where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Calibri" panose="020F0502020204030204" pitchFamily="34" charset="0"/>
                  </a:rPr>
                  <a:t>  is nowhere close to µ. But in general, we have no way of knowing.</a:t>
                </a:r>
              </a:p>
              <a:p>
                <a:endParaRPr lang="en-US" sz="1050" dirty="0">
                  <a:latin typeface="Calibri" panose="020F0502020204030204" pitchFamily="34" charset="0"/>
                </a:endParaRPr>
              </a:p>
              <a:p>
                <a:r>
                  <a:rPr lang="en-US" sz="2000" dirty="0">
                    <a:latin typeface="Calibri" panose="020F0502020204030204" pitchFamily="34" charset="0"/>
                  </a:rPr>
                  <a:t>This is one of the reasons that many statisticians prefer so-called confidence intervals, which contain ranges of possible µ values, and not merely single estimates for µ (i.e., point estimates). </a:t>
                </a:r>
              </a:p>
            </p:txBody>
          </p:sp>
        </mc:Choice>
        <mc:Fallback xmlns="">
          <p:sp>
            <p:nvSpPr>
              <p:cNvPr id="3" name="TextBox 2"/>
              <p:cNvSpPr txBox="1">
                <a:spLocks noRot="1" noChangeAspect="1" noMove="1" noResize="1" noEditPoints="1" noAdjustHandles="1" noChangeArrowheads="1" noChangeShapeType="1" noTextEdit="1"/>
              </p:cNvSpPr>
              <p:nvPr/>
            </p:nvSpPr>
            <p:spPr>
              <a:xfrm>
                <a:off x="0" y="1524000"/>
                <a:ext cx="5943600" cy="5178341"/>
              </a:xfrm>
              <a:prstGeom prst="rect">
                <a:avLst/>
              </a:prstGeom>
              <a:blipFill>
                <a:blip r:embed="rId2"/>
                <a:stretch>
                  <a:fillRect l="-1026" t="-589" r="-1333" b="-11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0C15584-88FF-4F6C-A8FC-6A7410394F2A}"/>
              </a:ext>
            </a:extLst>
          </p:cNvPr>
          <p:cNvPicPr>
            <a:picLocks noChangeAspect="1"/>
          </p:cNvPicPr>
          <p:nvPr/>
        </p:nvPicPr>
        <p:blipFill>
          <a:blip r:embed="rId3"/>
          <a:stretch>
            <a:fillRect/>
          </a:stretch>
        </p:blipFill>
        <p:spPr>
          <a:xfrm>
            <a:off x="5973278" y="2133600"/>
            <a:ext cx="2990850" cy="3000375"/>
          </a:xfrm>
          <a:prstGeom prst="rect">
            <a:avLst/>
          </a:prstGeom>
        </p:spPr>
      </p:pic>
    </p:spTree>
    <p:extLst>
      <p:ext uri="{BB962C8B-B14F-4D97-AF65-F5344CB8AC3E}">
        <p14:creationId xmlns:p14="http://schemas.microsoft.com/office/powerpoint/2010/main" val="2617028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FFF3601-4A7B-436D-A3B2-0AD0E5039EFA}"/>
              </a:ext>
            </a:extLst>
          </p:cNvPr>
          <p:cNvGrpSpPr/>
          <p:nvPr/>
        </p:nvGrpSpPr>
        <p:grpSpPr>
          <a:xfrm>
            <a:off x="4638940" y="1486923"/>
            <a:ext cx="4149104" cy="2473643"/>
            <a:chOff x="103435" y="1415534"/>
            <a:chExt cx="4149104" cy="2473643"/>
          </a:xfrm>
        </p:grpSpPr>
        <p:pic>
          <p:nvPicPr>
            <p:cNvPr id="6" name="Picture 5">
              <a:extLst>
                <a:ext uri="{FF2B5EF4-FFF2-40B4-BE49-F238E27FC236}">
                  <a16:creationId xmlns:a16="http://schemas.microsoft.com/office/drawing/2014/main" id="{1C3BEB64-4DBC-4C00-A357-A29F72848699}"/>
                </a:ext>
              </a:extLst>
            </p:cNvPr>
            <p:cNvPicPr>
              <a:picLocks noChangeAspect="1"/>
            </p:cNvPicPr>
            <p:nvPr/>
          </p:nvPicPr>
          <p:blipFill>
            <a:blip r:embed="rId2"/>
            <a:stretch>
              <a:fillRect/>
            </a:stretch>
          </p:blipFill>
          <p:spPr>
            <a:xfrm>
              <a:off x="103435" y="1600200"/>
              <a:ext cx="3997666" cy="2168866"/>
            </a:xfrm>
            <a:prstGeom prst="rect">
              <a:avLst/>
            </a:prstGeom>
          </p:spPr>
        </p:pic>
        <p:sp>
          <p:nvSpPr>
            <p:cNvPr id="7" name="TextBox 6">
              <a:extLst>
                <a:ext uri="{FF2B5EF4-FFF2-40B4-BE49-F238E27FC236}">
                  <a16:creationId xmlns:a16="http://schemas.microsoft.com/office/drawing/2014/main" id="{72E0DA29-5799-4D29-96F6-1B9B4A605789}"/>
                </a:ext>
              </a:extLst>
            </p:cNvPr>
            <p:cNvSpPr txBox="1"/>
            <p:nvPr/>
          </p:nvSpPr>
          <p:spPr>
            <a:xfrm>
              <a:off x="990600" y="3581400"/>
              <a:ext cx="2286000" cy="307777"/>
            </a:xfrm>
            <a:prstGeom prst="rect">
              <a:avLst/>
            </a:prstGeom>
            <a:noFill/>
          </p:spPr>
          <p:txBody>
            <a:bodyPr wrap="square" rtlCol="0">
              <a:spAutoFit/>
            </a:bodyPr>
            <a:lstStyle/>
            <a:p>
              <a:r>
                <a:rPr lang="en-US" sz="1400" dirty="0"/>
                <a:t>-b	 0	   b</a:t>
              </a:r>
            </a:p>
          </p:txBody>
        </p:sp>
        <p:sp>
          <p:nvSpPr>
            <p:cNvPr id="8" name="TextBox 7">
              <a:extLst>
                <a:ext uri="{FF2B5EF4-FFF2-40B4-BE49-F238E27FC236}">
                  <a16:creationId xmlns:a16="http://schemas.microsoft.com/office/drawing/2014/main" id="{BAD84718-382E-4543-BDE8-D5340B7F83BC}"/>
                </a:ext>
              </a:extLst>
            </p:cNvPr>
            <p:cNvSpPr txBox="1"/>
            <p:nvPr/>
          </p:nvSpPr>
          <p:spPr>
            <a:xfrm>
              <a:off x="3823699" y="3307401"/>
              <a:ext cx="291101" cy="461665"/>
            </a:xfrm>
            <a:prstGeom prst="rect">
              <a:avLst/>
            </a:prstGeom>
            <a:noFill/>
          </p:spPr>
          <p:txBody>
            <a:bodyPr wrap="square" rtlCol="0">
              <a:spAutoFit/>
            </a:bodyPr>
            <a:lstStyle/>
            <a:p>
              <a:r>
                <a:rPr lang="en-US" dirty="0"/>
                <a:t>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22A2BA-F925-4EEF-B0EB-992C76F09C1F}"/>
                    </a:ext>
                  </a:extLst>
                </p:cNvPr>
                <p:cNvSpPr txBox="1"/>
                <p:nvPr/>
              </p:nvSpPr>
              <p:spPr>
                <a:xfrm>
                  <a:off x="289714" y="2876979"/>
                  <a:ext cx="777842"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m:rPr>
                                <m:sty m:val="p"/>
                              </m:rPr>
                              <a:rPr lang="el-GR" sz="1400" i="1" smtClean="0">
                                <a:latin typeface="Cambria Math" panose="02040503050406030204" pitchFamily="18" charset="0"/>
                              </a:rPr>
                              <m:t>α</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b="0" i="1" smtClean="0">
                            <a:latin typeface="Cambria Math" panose="02040503050406030204" pitchFamily="18" charset="0"/>
                          </a:rPr>
                          <m:t>2</m:t>
                        </m:r>
                        <m:r>
                          <a:rPr lang="en-US" sz="1400" b="0" i="1" smtClean="0">
                            <a:latin typeface="Cambria Math" panose="02040503050406030204" pitchFamily="18" charset="0"/>
                          </a:rPr>
                          <m:t>.</m:t>
                        </m:r>
                        <m:r>
                          <a:rPr lang="en-US" sz="1400" b="0" i="1" smtClean="0">
                            <a:latin typeface="Cambria Math" panose="02040503050406030204" pitchFamily="18" charset="0"/>
                          </a:rPr>
                          <m:t>5</m:t>
                        </m:r>
                        <m:r>
                          <a:rPr lang="en-US" sz="1400" b="0" i="1" smtClean="0">
                            <a:latin typeface="Cambria Math" panose="02040503050406030204" pitchFamily="18" charset="0"/>
                          </a:rPr>
                          <m:t>%</m:t>
                        </m:r>
                      </m:oMath>
                    </m:oMathPara>
                  </a14:m>
                  <a:endParaRPr lang="en-US" sz="1400" dirty="0"/>
                </a:p>
              </p:txBody>
            </p:sp>
          </mc:Choice>
          <mc:Fallback xmlns="">
            <p:sp>
              <p:nvSpPr>
                <p:cNvPr id="9" name="TextBox 8">
                  <a:extLst>
                    <a:ext uri="{FF2B5EF4-FFF2-40B4-BE49-F238E27FC236}">
                      <a16:creationId xmlns:a16="http://schemas.microsoft.com/office/drawing/2014/main" id="{4322A2BA-F925-4EEF-B0EB-992C76F09C1F}"/>
                    </a:ext>
                  </a:extLst>
                </p:cNvPr>
                <p:cNvSpPr txBox="1">
                  <a:spLocks noRot="1" noChangeAspect="1" noMove="1" noResize="1" noEditPoints="1" noAdjustHandles="1" noChangeArrowheads="1" noChangeShapeType="1" noTextEdit="1"/>
                </p:cNvSpPr>
                <p:nvPr/>
              </p:nvSpPr>
              <p:spPr>
                <a:xfrm>
                  <a:off x="289714" y="2876979"/>
                  <a:ext cx="777842" cy="367537"/>
                </a:xfrm>
                <a:prstGeom prst="rect">
                  <a:avLst/>
                </a:prstGeom>
                <a:blipFill>
                  <a:blip r:embed="rId3"/>
                  <a:stretch>
                    <a:fillRect l="-4724" r="-47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542E2E-C61F-4D3B-9A53-F71D0F3F586C}"/>
                    </a:ext>
                  </a:extLst>
                </p:cNvPr>
                <p:cNvSpPr txBox="1"/>
                <p:nvPr/>
              </p:nvSpPr>
              <p:spPr>
                <a:xfrm>
                  <a:off x="3129307" y="2876978"/>
                  <a:ext cx="777842"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m:rPr>
                                <m:sty m:val="p"/>
                              </m:rPr>
                              <a:rPr lang="el-GR" sz="1400" i="1" smtClean="0">
                                <a:latin typeface="Cambria Math" panose="02040503050406030204" pitchFamily="18" charset="0"/>
                              </a:rPr>
                              <m:t>α</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b="0" i="1" smtClean="0">
                            <a:latin typeface="Cambria Math" panose="02040503050406030204" pitchFamily="18" charset="0"/>
                          </a:rPr>
                          <m:t>2</m:t>
                        </m:r>
                        <m:r>
                          <a:rPr lang="en-US" sz="1400" b="0" i="1" smtClean="0">
                            <a:latin typeface="Cambria Math" panose="02040503050406030204" pitchFamily="18" charset="0"/>
                          </a:rPr>
                          <m:t>.</m:t>
                        </m:r>
                        <m:r>
                          <a:rPr lang="en-US" sz="1400" b="0" i="1" smtClean="0">
                            <a:latin typeface="Cambria Math" panose="02040503050406030204" pitchFamily="18" charset="0"/>
                          </a:rPr>
                          <m:t>5</m:t>
                        </m:r>
                        <m:r>
                          <a:rPr lang="en-US" sz="1400" b="0" i="1" smtClean="0">
                            <a:latin typeface="Cambria Math" panose="02040503050406030204" pitchFamily="18" charset="0"/>
                          </a:rPr>
                          <m:t>%</m:t>
                        </m:r>
                      </m:oMath>
                    </m:oMathPara>
                  </a14:m>
                  <a:endParaRPr lang="en-US" sz="1400" dirty="0"/>
                </a:p>
              </p:txBody>
            </p:sp>
          </mc:Choice>
          <mc:Fallback xmlns="">
            <p:sp>
              <p:nvSpPr>
                <p:cNvPr id="11" name="TextBox 10">
                  <a:extLst>
                    <a:ext uri="{FF2B5EF4-FFF2-40B4-BE49-F238E27FC236}">
                      <a16:creationId xmlns:a16="http://schemas.microsoft.com/office/drawing/2014/main" id="{B4542E2E-C61F-4D3B-9A53-F71D0F3F586C}"/>
                    </a:ext>
                  </a:extLst>
                </p:cNvPr>
                <p:cNvSpPr txBox="1">
                  <a:spLocks noRot="1" noChangeAspect="1" noMove="1" noResize="1" noEditPoints="1" noAdjustHandles="1" noChangeArrowheads="1" noChangeShapeType="1" noTextEdit="1"/>
                </p:cNvSpPr>
                <p:nvPr/>
              </p:nvSpPr>
              <p:spPr>
                <a:xfrm>
                  <a:off x="3129307" y="2876978"/>
                  <a:ext cx="777842" cy="367537"/>
                </a:xfrm>
                <a:prstGeom prst="rect">
                  <a:avLst/>
                </a:prstGeom>
                <a:blipFill>
                  <a:blip r:embed="rId4"/>
                  <a:stretch>
                    <a:fillRect l="-4688" r="-468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9B286D-EF63-45FB-AA5A-DFFC065D83F3}"/>
                    </a:ext>
                  </a:extLst>
                </p:cNvPr>
                <p:cNvSpPr txBox="1"/>
                <p:nvPr/>
              </p:nvSpPr>
              <p:spPr>
                <a:xfrm>
                  <a:off x="1417642" y="3138124"/>
                  <a:ext cx="13692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α</m:t>
                        </m:r>
                        <m:r>
                          <a:rPr lang="en-US" sz="1600" b="0" i="1" smtClean="0">
                            <a:latin typeface="Cambria Math" panose="02040503050406030204" pitchFamily="18" charset="0"/>
                          </a:rPr>
                          <m:t>=</m:t>
                        </m:r>
                        <m:r>
                          <a:rPr lang="en-US" sz="1600" b="0" i="1" smtClean="0">
                            <a:latin typeface="Cambria Math" panose="02040503050406030204" pitchFamily="18" charset="0"/>
                          </a:rPr>
                          <m:t>95</m:t>
                        </m:r>
                        <m:r>
                          <a:rPr lang="en-US" sz="1600" b="0" i="1" smtClean="0">
                            <a:latin typeface="Cambria Math" panose="02040503050406030204" pitchFamily="18" charset="0"/>
                          </a:rPr>
                          <m:t>%</m:t>
                        </m:r>
                      </m:oMath>
                    </m:oMathPara>
                  </a14:m>
                  <a:endParaRPr lang="en-US" sz="3600" dirty="0"/>
                </a:p>
              </p:txBody>
            </p:sp>
          </mc:Choice>
          <mc:Fallback xmlns="">
            <p:sp>
              <p:nvSpPr>
                <p:cNvPr id="10" name="TextBox 9">
                  <a:extLst>
                    <a:ext uri="{FF2B5EF4-FFF2-40B4-BE49-F238E27FC236}">
                      <a16:creationId xmlns:a16="http://schemas.microsoft.com/office/drawing/2014/main" id="{139B286D-EF63-45FB-AA5A-DFFC065D83F3}"/>
                    </a:ext>
                  </a:extLst>
                </p:cNvPr>
                <p:cNvSpPr txBox="1">
                  <a:spLocks noRot="1" noChangeAspect="1" noMove="1" noResize="1" noEditPoints="1" noAdjustHandles="1" noChangeArrowheads="1" noChangeShapeType="1" noTextEdit="1"/>
                </p:cNvSpPr>
                <p:nvPr/>
              </p:nvSpPr>
              <p:spPr>
                <a:xfrm>
                  <a:off x="1417642" y="3138124"/>
                  <a:ext cx="1369252" cy="338554"/>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8449DF7-5FE2-4483-AFFA-DD330144B597}"/>
                </a:ext>
              </a:extLst>
            </p:cNvPr>
            <p:cNvCxnSpPr>
              <a:cxnSpLocks/>
              <a:endCxn id="6" idx="0"/>
            </p:cNvCxnSpPr>
            <p:nvPr/>
          </p:nvCxnSpPr>
          <p:spPr>
            <a:xfrm flipV="1">
              <a:off x="2089434" y="1600200"/>
              <a:ext cx="12834"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2BD275-3F64-468A-BE36-FEE950E96109}"/>
                    </a:ext>
                  </a:extLst>
                </p:cNvPr>
                <p:cNvSpPr txBox="1"/>
                <p:nvPr/>
              </p:nvSpPr>
              <p:spPr>
                <a:xfrm>
                  <a:off x="2133600" y="1415534"/>
                  <a:ext cx="4423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oMath>
                    </m:oMathPara>
                  </a14:m>
                  <a:endParaRPr lang="en-US" sz="1600" dirty="0"/>
                </a:p>
              </p:txBody>
            </p:sp>
          </mc:Choice>
          <mc:Fallback xmlns="">
            <p:sp>
              <p:nvSpPr>
                <p:cNvPr id="15" name="TextBox 14">
                  <a:extLst>
                    <a:ext uri="{FF2B5EF4-FFF2-40B4-BE49-F238E27FC236}">
                      <a16:creationId xmlns:a16="http://schemas.microsoft.com/office/drawing/2014/main" id="{542BD275-3F64-468A-BE36-FEE950E96109}"/>
                    </a:ext>
                  </a:extLst>
                </p:cNvPr>
                <p:cNvSpPr txBox="1">
                  <a:spLocks noRot="1" noChangeAspect="1" noMove="1" noResize="1" noEditPoints="1" noAdjustHandles="1" noChangeArrowheads="1" noChangeShapeType="1" noTextEdit="1"/>
                </p:cNvSpPr>
                <p:nvPr/>
              </p:nvSpPr>
              <p:spPr>
                <a:xfrm>
                  <a:off x="2133600" y="1415534"/>
                  <a:ext cx="442364" cy="246221"/>
                </a:xfrm>
                <a:prstGeom prst="rect">
                  <a:avLst/>
                </a:prstGeom>
                <a:blipFill>
                  <a:blip r:embed="rId6"/>
                  <a:stretch>
                    <a:fillRect l="-15068" r="-150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0DEB82-B94A-4825-AB24-C1E821454BD0}"/>
                    </a:ext>
                  </a:extLst>
                </p:cNvPr>
                <p:cNvSpPr txBox="1"/>
                <p:nvPr/>
              </p:nvSpPr>
              <p:spPr>
                <a:xfrm>
                  <a:off x="3215734" y="1792545"/>
                  <a:ext cx="1036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𝒛</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𝑵</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𝟎</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𝟏</m:t>
                        </m:r>
                        <m:r>
                          <a:rPr lang="en-US" sz="2000" b="1" i="1" smtClean="0">
                            <a:solidFill>
                              <a:srgbClr val="FF0000"/>
                            </a:solidFill>
                            <a:latin typeface="Cambria Math" panose="02040503050406030204" pitchFamily="18" charset="0"/>
                          </a:rPr>
                          <m:t>)</m:t>
                        </m:r>
                      </m:oMath>
                    </m:oMathPara>
                  </a14:m>
                  <a:endParaRPr lang="en-US" sz="2000" b="1" dirty="0">
                    <a:solidFill>
                      <a:srgbClr val="FF0000"/>
                    </a:solidFill>
                  </a:endParaRPr>
                </a:p>
              </p:txBody>
            </p:sp>
          </mc:Choice>
          <mc:Fallback xmlns="">
            <p:sp>
              <p:nvSpPr>
                <p:cNvPr id="16" name="TextBox 15">
                  <a:extLst>
                    <a:ext uri="{FF2B5EF4-FFF2-40B4-BE49-F238E27FC236}">
                      <a16:creationId xmlns:a16="http://schemas.microsoft.com/office/drawing/2014/main" id="{EE0DEB82-B94A-4825-AB24-C1E821454BD0}"/>
                    </a:ext>
                  </a:extLst>
                </p:cNvPr>
                <p:cNvSpPr txBox="1">
                  <a:spLocks noRot="1" noChangeAspect="1" noMove="1" noResize="1" noEditPoints="1" noAdjustHandles="1" noChangeArrowheads="1" noChangeShapeType="1" noTextEdit="1"/>
                </p:cNvSpPr>
                <p:nvPr/>
              </p:nvSpPr>
              <p:spPr>
                <a:xfrm>
                  <a:off x="3215734" y="1792545"/>
                  <a:ext cx="1036805" cy="400110"/>
                </a:xfrm>
                <a:prstGeom prst="rect">
                  <a:avLst/>
                </a:prstGeom>
                <a:blipFill>
                  <a:blip r:embed="rId7"/>
                  <a:stretch>
                    <a:fillRect r="-28235" b="-16923"/>
                  </a:stretch>
                </a:blipFill>
              </p:spPr>
              <p:txBody>
                <a:bodyPr/>
                <a:lstStyle/>
                <a:p>
                  <a:r>
                    <a:rPr lang="en-US">
                      <a:noFill/>
                    </a:rPr>
                    <a:t> </a:t>
                  </a:r>
                </a:p>
              </p:txBody>
            </p:sp>
          </mc:Fallback>
        </mc:AlternateContent>
      </p:grpSp>
      <p:sp>
        <p:nvSpPr>
          <p:cNvPr id="18" name="TextBox 17">
            <a:extLst>
              <a:ext uri="{FF2B5EF4-FFF2-40B4-BE49-F238E27FC236}">
                <a16:creationId xmlns:a16="http://schemas.microsoft.com/office/drawing/2014/main" id="{A0F33C79-0188-47EC-A814-7FEA918BF999}"/>
              </a:ext>
            </a:extLst>
          </p:cNvPr>
          <p:cNvSpPr txBox="1"/>
          <p:nvPr/>
        </p:nvSpPr>
        <p:spPr>
          <a:xfrm>
            <a:off x="0" y="715807"/>
            <a:ext cx="9144000" cy="523220"/>
          </a:xfrm>
          <a:prstGeom prst="rect">
            <a:avLst/>
          </a:prstGeom>
          <a:noFill/>
        </p:spPr>
        <p:txBody>
          <a:bodyPr wrap="square" rtlCol="0">
            <a:spAutoFit/>
          </a:bodyPr>
          <a:lstStyle/>
          <a:p>
            <a:r>
              <a:rPr lang="en-US" sz="2800" b="1" dirty="0">
                <a:solidFill>
                  <a:schemeClr val="bg1"/>
                </a:solidFill>
                <a:latin typeface="Calibri" panose="020F0502020204030204" pitchFamily="34" charset="0"/>
                <a:cs typeface="Calibri" panose="020F0502020204030204" pitchFamily="34" charset="0"/>
              </a:rPr>
              <a:t>95% CI: Find </a:t>
            </a:r>
            <a:r>
              <a:rPr lang="en-US" sz="2800" b="1" dirty="0">
                <a:solidFill>
                  <a:srgbClr val="FF0000"/>
                </a:solidFill>
                <a:latin typeface="Calibri" panose="020F0502020204030204" pitchFamily="34" charset="0"/>
                <a:cs typeface="Calibri" panose="020F0502020204030204" pitchFamily="34" charset="0"/>
              </a:rPr>
              <a:t>b</a:t>
            </a:r>
            <a:r>
              <a:rPr lang="en-US" sz="2800" b="1" dirty="0">
                <a:solidFill>
                  <a:schemeClr val="bg1"/>
                </a:solidFill>
                <a:latin typeface="Calibri" panose="020F0502020204030204" pitchFamily="34" charset="0"/>
                <a:cs typeface="Calibri" panose="020F0502020204030204" pitchFamily="34" charset="0"/>
              </a:rPr>
              <a:t> such that the shaded area in the graph is 95%</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59AFD7-92B0-4C8E-844E-1D27858B9C2E}"/>
                  </a:ext>
                </a:extLst>
              </p:cNvPr>
              <p:cNvSpPr txBox="1"/>
              <p:nvPr/>
            </p:nvSpPr>
            <p:spPr>
              <a:xfrm>
                <a:off x="16089" y="1476232"/>
                <a:ext cx="4555911" cy="5241820"/>
              </a:xfrm>
              <a:prstGeom prst="rect">
                <a:avLst/>
              </a:prstGeom>
              <a:noFill/>
            </p:spPr>
            <p:txBody>
              <a:bodyPr wrap="square" rtlCol="0">
                <a:spAutoFit/>
              </a:bodyPr>
              <a:lstStyle/>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First, if the shaded area is 95% then the remaining area </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 is 5%. These areas are split equally: </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/2 = 2.5% to the left of </a:t>
                </a:r>
                <a:r>
                  <a:rPr lang="en-US" sz="1800" b="1" dirty="0">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 and </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/2=2.5% to the right of </a:t>
                </a:r>
                <a:r>
                  <a:rPr lang="en-US" sz="1800" b="1" dirty="0">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Because 2.5% unshaded area and 95% shaded area are to the left of </a:t>
                </a:r>
                <a:r>
                  <a:rPr lang="en-US" sz="1800" b="1" dirty="0">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 corresponds to the 97.5</a:t>
                </a:r>
                <a:r>
                  <a:rPr lang="en-US" sz="1800" baseline="30000" dirty="0">
                    <a:latin typeface="Calibri" panose="020F0502020204030204" pitchFamily="34" charset="0"/>
                    <a:cs typeface="Calibri" panose="020F0502020204030204" pitchFamily="34" charset="0"/>
                  </a:rPr>
                  <a:t>th</a:t>
                </a:r>
                <a:r>
                  <a:rPr lang="en-US" sz="1800" dirty="0">
                    <a:latin typeface="Calibri" panose="020F0502020204030204" pitchFamily="34" charset="0"/>
                    <a:cs typeface="Calibri" panose="020F0502020204030204" pitchFamily="34" charset="0"/>
                  </a:rPr>
                  <a:t> percentile</a:t>
                </a: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In R, </a:t>
                </a:r>
                <a:r>
                  <a:rPr lang="en-US" sz="1800" b="1" dirty="0">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 can be calculated as:</a:t>
                </a:r>
              </a:p>
              <a:p>
                <a:r>
                  <a:rPr lang="en-US" sz="1800" b="1" dirty="0">
                    <a:latin typeface="Calibri" panose="020F0502020204030204" pitchFamily="34" charset="0"/>
                    <a:cs typeface="Calibri" panose="020F0502020204030204" pitchFamily="34" charset="0"/>
                  </a:rPr>
                  <a:t>	</a:t>
                </a:r>
                <a:r>
                  <a:rPr lang="en-US" sz="1800" b="1" i="1" dirty="0" err="1">
                    <a:solidFill>
                      <a:srgbClr val="FF0000"/>
                    </a:solidFill>
                    <a:latin typeface="Calibri" panose="020F0502020204030204" pitchFamily="34" charset="0"/>
                    <a:cs typeface="Calibri" panose="020F0502020204030204" pitchFamily="34" charset="0"/>
                  </a:rPr>
                  <a:t>qnorm</a:t>
                </a:r>
                <a:r>
                  <a:rPr lang="en-US" sz="1800" b="1" i="1" dirty="0">
                    <a:solidFill>
                      <a:srgbClr val="FF0000"/>
                    </a:solidFill>
                    <a:latin typeface="Calibri" panose="020F0502020204030204" pitchFamily="34" charset="0"/>
                    <a:cs typeface="Calibri" panose="020F0502020204030204" pitchFamily="34" charset="0"/>
                  </a:rPr>
                  <a:t>(.975)</a:t>
                </a:r>
                <a:r>
                  <a:rPr lang="en-US" sz="1800" dirty="0">
                    <a:latin typeface="Calibri" panose="020F0502020204030204" pitchFamily="34" charset="0"/>
                    <a:cs typeface="Calibri" panose="020F0502020204030204" pitchFamily="34" charset="0"/>
                  </a:rPr>
                  <a:t> = 1.96.</a:t>
                </a: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So, b = 1.96 and –b = -1.96, meaning that for any normal random variable X, 95% of the values are within 1.96 (≈2) standard deviations of the mean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𝜇</m:t>
                        </m:r>
                      </m:e>
                      <m:sub>
                        <m:r>
                          <a:rPr lang="en-US" sz="1800" b="0" i="1" smtClean="0">
                            <a:latin typeface="Cambria Math" panose="02040503050406030204" pitchFamily="18" charset="0"/>
                            <a:cs typeface="Calibri" panose="020F0502020204030204" pitchFamily="34" charset="0"/>
                          </a:rPr>
                          <m:t>𝑋</m:t>
                        </m:r>
                      </m:sub>
                    </m:sSub>
                  </m:oMath>
                </a14:m>
                <a:r>
                  <a:rPr lang="en-US" sz="1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For random variable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𝑁</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0</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1</m:t>
                        </m:r>
                      </m:e>
                    </m:d>
                    <m:r>
                      <a:rPr lang="en-US" sz="1800" b="0" i="1" dirty="0" smtClean="0">
                        <a:latin typeface="Cambria Math" panose="02040503050406030204" pitchFamily="18" charset="0"/>
                        <a:cs typeface="Calibri" panose="020F0502020204030204" pitchFamily="34" charset="0"/>
                      </a:rPr>
                      <m:t>:</m:t>
                    </m:r>
                  </m:oMath>
                </a14:m>
                <a:endParaRPr lang="en-US" sz="1800" b="0" i="1" dirty="0">
                  <a:latin typeface="Cambria Math" panose="02040503050406030204" pitchFamily="18" charset="0"/>
                  <a:cs typeface="Calibri" panose="020F0502020204030204" pitchFamily="34" charset="0"/>
                </a:endParaRPr>
              </a:p>
              <a:p>
                <a:pPr marL="1200150" lvl="2" indent="-285750">
                  <a:buFont typeface="Courier New" panose="02070309020205020404" pitchFamily="49" charset="0"/>
                  <a:buChar char="o"/>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𝑃</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96</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𝑍</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96</m:t>
                        </m:r>
                      </m:e>
                    </m:d>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95</m:t>
                    </m:r>
                  </m:oMath>
                </a14:m>
                <a:endParaRPr lang="en-US" sz="1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For any random variable </a:t>
                </a:r>
                <a14:m>
                  <m:oMath xmlns:m="http://schemas.openxmlformats.org/officeDocument/2006/math">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𝑁</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𝜇</m:t>
                            </m:r>
                          </m:e>
                          <m:sub>
                            <m:r>
                              <a:rPr lang="en-US" sz="1800" b="0" i="1" smtClean="0">
                                <a:latin typeface="Cambria Math" panose="02040503050406030204" pitchFamily="18" charset="0"/>
                                <a:cs typeface="Calibri" panose="020F0502020204030204" pitchFamily="34" charset="0"/>
                              </a:rPr>
                              <m:t>𝑋</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𝑠𝑑</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i="1" dirty="0">
                  <a:latin typeface="Cambria Math" panose="02040503050406030204" pitchFamily="18" charset="0"/>
                  <a:ea typeface="Cambria Math" panose="02040503050406030204" pitchFamily="18" charset="0"/>
                  <a:cs typeface="Calibri" panose="020F0502020204030204" pitchFamily="34" charset="0"/>
                </a:endParaRPr>
              </a:p>
              <a:p>
                <a:pPr marL="1200150" lvl="2" indent="-285750">
                  <a:buFont typeface="Courier New" panose="02070309020205020404" pitchFamily="49" charset="0"/>
                  <a:buChar char="o"/>
                </a:pPr>
                <a14:m>
                  <m:oMath xmlns:m="http://schemas.openxmlformats.org/officeDocument/2006/math">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dirty="0">
                                <a:latin typeface="Cambria Math" panose="02040503050406030204" pitchFamily="18" charset="0"/>
                                <a:ea typeface="Cambria Math" panose="02040503050406030204" pitchFamily="18" charset="0"/>
                                <a:cs typeface="Calibri" panose="020F0502020204030204" pitchFamily="34" charset="0"/>
                              </a:rPr>
                              <m:t>𝑋</m:t>
                            </m:r>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num>
                          <m:den>
                            <m:sSub>
                              <m:sSubPr>
                                <m:ctrlPr>
                                  <a:rPr lang="en-US" sz="1800" i="1" dirty="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rPr>
                                  <m:t>𝜎</m:t>
                                </m:r>
                              </m:e>
                              <m: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𝑋</m:t>
                                </m:r>
                              </m:sub>
                            </m:sSub>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95</m:t>
                    </m:r>
                  </m:oMath>
                </a14:m>
                <a:endParaRPr lang="en-US" b="1" dirty="0">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2F59AFD7-92B0-4C8E-844E-1D27858B9C2E}"/>
                  </a:ext>
                </a:extLst>
              </p:cNvPr>
              <p:cNvSpPr txBox="1">
                <a:spLocks noRot="1" noChangeAspect="1" noMove="1" noResize="1" noEditPoints="1" noAdjustHandles="1" noChangeArrowheads="1" noChangeShapeType="1" noTextEdit="1"/>
              </p:cNvSpPr>
              <p:nvPr/>
            </p:nvSpPr>
            <p:spPr>
              <a:xfrm>
                <a:off x="16089" y="1476232"/>
                <a:ext cx="4555911" cy="5241820"/>
              </a:xfrm>
              <a:prstGeom prst="rect">
                <a:avLst/>
              </a:prstGeom>
              <a:blipFill>
                <a:blip r:embed="rId8"/>
                <a:stretch>
                  <a:fillRect l="-937" t="-581" r="-1339" b="-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62676C-B9B3-4F80-9E12-7D201DAEE05A}"/>
                  </a:ext>
                </a:extLst>
              </p:cNvPr>
              <p:cNvSpPr txBox="1"/>
              <p:nvPr/>
            </p:nvSpPr>
            <p:spPr>
              <a:xfrm>
                <a:off x="4638940" y="3989673"/>
                <a:ext cx="4608343" cy="2862771"/>
              </a:xfrm>
              <a:prstGeom prst="rect">
                <a:avLst/>
              </a:prstGeom>
              <a:noFill/>
            </p:spPr>
            <p:txBody>
              <a:bodyPr wrap="square" rtlCol="0">
                <a:spAutoFit/>
              </a:bodyPr>
              <a:lstStyle/>
              <a:p>
                <a:pPr marL="457200" indent="-45720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800" dirty="0">
                    <a:latin typeface="Calibri" panose="020F0502020204030204" pitchFamily="34" charset="0"/>
                    <a:cs typeface="Calibri" panose="020F0502020204030204" pitchFamily="34" charset="0"/>
                  </a:rPr>
                  <a:t>Recall that if X is normal or n &gt; 30,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𝑁</m:t>
                    </m:r>
                    <m:d>
                      <m:dPr>
                        <m:ctrlPr>
                          <a:rPr lang="en-US" sz="1800" i="1">
                            <a:latin typeface="Cambria Math" panose="02040503050406030204" pitchFamily="18" charset="0"/>
                            <a:cs typeface="Calibri" panose="020F0502020204030204" pitchFamily="34" charset="0"/>
                          </a:rPr>
                        </m:ctrlPr>
                      </m:dPr>
                      <m:e>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sub>
                        </m:sSub>
                        <m:r>
                          <a:rPr lang="en-US" sz="1800" b="0" i="1" smtClean="0">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acc>
                              <m:accPr>
                                <m:chr m:val="̅"/>
                                <m:ctrlPr>
                                  <a:rPr lang="en-US" sz="1800" i="1" dirty="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i="1" dirty="0">
                                    <a:latin typeface="Cambria Math" panose="02040503050406030204" pitchFamily="18" charset="0"/>
                                    <a:ea typeface="Cambria Math" panose="02040503050406030204" pitchFamily="18" charset="0"/>
                                    <a:cs typeface="Calibri" panose="020F0502020204030204" pitchFamily="34" charset="0"/>
                                  </a:rPr>
                                  <m:t>𝑋</m:t>
                                </m:r>
                              </m:e>
                            </m:acc>
                          </m:sub>
                        </m:sSub>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e>
                    </m:d>
                  </m:oMath>
                </a14:m>
                <a:r>
                  <a:rPr lang="en-US" sz="1800" b="0" i="1" dirty="0">
                    <a:latin typeface="Cambria Math" panose="02040503050406030204" pitchFamily="18" charset="0"/>
                    <a:cs typeface="Calibri" panose="020F0502020204030204" pitchFamily="34" charset="0"/>
                  </a:rPr>
                  <a:t>.</a:t>
                </a:r>
              </a:p>
              <a:p>
                <a:pPr marL="457200" indent="-457200">
                  <a:buFont typeface="Arial" panose="020B0604020202020204" pitchFamily="34" charset="0"/>
                  <a:buChar char="•"/>
                </a:pPr>
                <a:r>
                  <a:rPr lang="en-US" sz="1800" dirty="0">
                    <a:latin typeface="Cambria Math" panose="02040503050406030204" pitchFamily="18" charset="0"/>
                    <a:cs typeface="Calibri" panose="020F0502020204030204" pitchFamily="34" charset="0"/>
                  </a:rPr>
                  <a:t>This implies:</a:t>
                </a:r>
                <a:endParaRPr lang="en-US" sz="1800" b="0" dirty="0">
                  <a:latin typeface="Cambria Math" panose="02040503050406030204" pitchFamily="18" charset="0"/>
                  <a:cs typeface="Calibri" panose="020F0502020204030204" pitchFamily="34" charset="0"/>
                </a:endParaRPr>
              </a:p>
              <a:p>
                <a:pPr marL="1200150" lvl="2" indent="-285750">
                  <a:buFont typeface="Courier New" panose="02070309020205020404" pitchFamily="49" charset="0"/>
                  <a:buChar char="o"/>
                </a:pPr>
                <a14:m>
                  <m:oMath xmlns:m="http://schemas.openxmlformats.org/officeDocument/2006/math">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smtClean="0">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sub>
                            </m:sSub>
                          </m:num>
                          <m:den>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acc>
                                  <m:accPr>
                                    <m:chr m:val="̅"/>
                                    <m:ctrlPr>
                                      <a:rPr lang="en-US" sz="1800" i="1" dirty="0">
                                        <a:latin typeface="Cambria Math" panose="02040503050406030204" pitchFamily="18" charset="0"/>
                                        <a:ea typeface="Cambria Math" panose="02040503050406030204" pitchFamily="18" charset="0"/>
                                        <a:cs typeface="Calibri" panose="020F0502020204030204" pitchFamily="34" charset="0"/>
                                      </a:rPr>
                                    </m:ctrlPr>
                                  </m:accPr>
                                  <m:e>
                                    <m:r>
                                      <a:rPr lang="en-US" sz="1800" i="1" dirty="0">
                                        <a:latin typeface="Cambria Math" panose="02040503050406030204" pitchFamily="18" charset="0"/>
                                        <a:ea typeface="Cambria Math" panose="02040503050406030204" pitchFamily="18" charset="0"/>
                                        <a:cs typeface="Calibri" panose="020F0502020204030204" pitchFamily="34" charset="0"/>
                                      </a:rPr>
                                      <m:t>𝑋</m:t>
                                    </m:r>
                                  </m:e>
                                </m:acc>
                              </m:sub>
                            </m:sSub>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num>
                          <m:den>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95</m:t>
                    </m:r>
                  </m:oMath>
                </a14:m>
                <a:endParaRPr lang="en-US" sz="1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1800" dirty="0">
                  <a:latin typeface="Cambria Math" panose="02040503050406030204" pitchFamily="18" charset="0"/>
                  <a:cs typeface="Calibri" panose="020F0502020204030204" pitchFamily="34" charset="0"/>
                </a:endParaRPr>
              </a:p>
              <a:p>
                <a:pPr marL="457200" indent="-457200">
                  <a:buFont typeface="Arial" panose="020B0604020202020204" pitchFamily="34" charset="0"/>
                  <a:buChar char="•"/>
                </a:pPr>
                <a:r>
                  <a:rPr lang="en-US" sz="1800" dirty="0">
                    <a:latin typeface="Cambria Math" panose="02040503050406030204" pitchFamily="18" charset="0"/>
                    <a:cs typeface="Calibri" panose="020F0502020204030204" pitchFamily="34" charset="0"/>
                  </a:rPr>
                  <a:t>*Usually, </a:t>
                </a:r>
                <a:r>
                  <a:rPr lang="en-US" sz="1800" b="1" dirty="0">
                    <a:latin typeface="Cambria Math" panose="02040503050406030204" pitchFamily="18" charset="0"/>
                    <a:cs typeface="Calibri" panose="020F0502020204030204" pitchFamily="34" charset="0"/>
                  </a:rPr>
                  <a:t>b</a:t>
                </a:r>
                <a:r>
                  <a:rPr lang="en-US" sz="1800" dirty="0">
                    <a:latin typeface="Cambria Math" panose="02040503050406030204" pitchFamily="18" charset="0"/>
                    <a:cs typeface="Calibri" panose="020F0502020204030204" pitchFamily="34" charset="0"/>
                  </a:rPr>
                  <a:t> is denoted by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𝑧</m:t>
                        </m:r>
                      </m:e>
                      <m:sub>
                        <m:r>
                          <a:rPr lang="en-US" sz="1800" i="1"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b>
                    </m:sSub>
                  </m:oMath>
                </a14:m>
                <a:endParaRPr lang="en-US" sz="1800" dirty="0">
                  <a:latin typeface="Cambria Math" panose="02040503050406030204" pitchFamily="18"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0062676C-B9B3-4F80-9E12-7D201DAEE05A}"/>
                  </a:ext>
                </a:extLst>
              </p:cNvPr>
              <p:cNvSpPr txBox="1">
                <a:spLocks noRot="1" noChangeAspect="1" noMove="1" noResize="1" noEditPoints="1" noAdjustHandles="1" noChangeArrowheads="1" noChangeShapeType="1" noTextEdit="1"/>
              </p:cNvSpPr>
              <p:nvPr/>
            </p:nvSpPr>
            <p:spPr>
              <a:xfrm>
                <a:off x="4638940" y="3989673"/>
                <a:ext cx="4608343" cy="2862771"/>
              </a:xfrm>
              <a:prstGeom prst="rect">
                <a:avLst/>
              </a:prstGeom>
              <a:blipFill>
                <a:blip r:embed="rId9"/>
                <a:stretch>
                  <a:fillRect l="-926" b="-2128"/>
                </a:stretch>
              </a:blipFill>
            </p:spPr>
            <p:txBody>
              <a:bodyPr/>
              <a:lstStyle/>
              <a:p>
                <a:r>
                  <a:rPr lang="en-US">
                    <a:noFill/>
                  </a:rPr>
                  <a:t> </a:t>
                </a:r>
              </a:p>
            </p:txBody>
          </p:sp>
        </mc:Fallback>
      </mc:AlternateContent>
    </p:spTree>
    <p:extLst>
      <p:ext uri="{BB962C8B-B14F-4D97-AF65-F5344CB8AC3E}">
        <p14:creationId xmlns:p14="http://schemas.microsoft.com/office/powerpoint/2010/main" val="2219232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7A4A74-FC04-44C5-94BC-D9E170C8E4F0}"/>
                  </a:ext>
                </a:extLst>
              </p:cNvPr>
              <p:cNvSpPr/>
              <p:nvPr/>
            </p:nvSpPr>
            <p:spPr>
              <a:xfrm>
                <a:off x="0" y="1295400"/>
                <a:ext cx="9134376" cy="5664051"/>
              </a:xfrm>
              <a:prstGeom prst="rect">
                <a:avLst/>
              </a:prstGeom>
            </p:spPr>
            <p:txBody>
              <a:bodyPr wrap="square">
                <a:spAutoFit/>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On the last slide, we saw that  that since </a:t>
                </a:r>
                <a14:m>
                  <m:oMath xmlns:m="http://schemas.openxmlformats.org/officeDocument/2006/math">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𝑁</m:t>
                    </m:r>
                    <m:d>
                      <m:dPr>
                        <m:ctrlPr>
                          <a:rPr lang="en-US" sz="1800" i="1">
                            <a:latin typeface="Cambria Math" panose="02040503050406030204" pitchFamily="18" charset="0"/>
                            <a:cs typeface="Calibri" panose="020F0502020204030204" pitchFamily="34" charset="0"/>
                          </a:rPr>
                        </m:ctrlPr>
                      </m:dPr>
                      <m:e>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acc>
                              <m:accPr>
                                <m:chr m:val="̅"/>
                                <m:ctrlPr>
                                  <a:rPr lang="en-US" sz="1800" i="1" dirty="0">
                                    <a:latin typeface="Cambria Math" panose="02040503050406030204" pitchFamily="18" charset="0"/>
                                    <a:ea typeface="Cambria Math" panose="02040503050406030204" pitchFamily="18" charset="0"/>
                                    <a:cs typeface="Calibri" panose="020F0502020204030204" pitchFamily="34" charset="0"/>
                                  </a:rPr>
                                </m:ctrlPr>
                              </m:accPr>
                              <m:e>
                                <m:r>
                                  <a:rPr lang="en-US" sz="1800" i="1" dirty="0">
                                    <a:latin typeface="Cambria Math" panose="02040503050406030204" pitchFamily="18" charset="0"/>
                                    <a:ea typeface="Cambria Math" panose="02040503050406030204" pitchFamily="18" charset="0"/>
                                    <a:cs typeface="Calibri" panose="020F0502020204030204" pitchFamily="34" charset="0"/>
                                  </a:rPr>
                                  <m:t>𝑋</m:t>
                                </m:r>
                              </m:e>
                            </m:acc>
                          </m:sub>
                        </m:sSub>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e>
                    </m:d>
                  </m:oMath>
                </a14:m>
                <a:endParaRPr lang="en-US" sz="1800" i="1" dirty="0">
                  <a:latin typeface="Cambria Math" panose="02040503050406030204" pitchFamily="18" charset="0"/>
                  <a:cs typeface="Calibri" panose="020F0502020204030204" pitchFamily="34" charset="0"/>
                </a:endParaRPr>
              </a:p>
              <a:p>
                <a:pPr lvl="2"/>
                <a14:m>
                  <m:oMathPara xmlns:m="http://schemas.openxmlformats.org/officeDocument/2006/math">
                    <m:oMathParaPr>
                      <m:jc m:val="centerGroup"/>
                    </m:oMathParaPr>
                    <m:oMath xmlns:m="http://schemas.openxmlformats.org/officeDocument/2006/math">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sub>
                              </m:sSub>
                            </m:num>
                            <m:den>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acc>
                                    <m:accPr>
                                      <m:chr m:val="̅"/>
                                      <m:ctrlPr>
                                        <a:rPr lang="en-US" sz="1800" i="1" dirty="0">
                                          <a:latin typeface="Cambria Math" panose="02040503050406030204" pitchFamily="18" charset="0"/>
                                          <a:ea typeface="Cambria Math" panose="02040503050406030204" pitchFamily="18" charset="0"/>
                                          <a:cs typeface="Calibri" panose="020F0502020204030204" pitchFamily="34" charset="0"/>
                                        </a:rPr>
                                      </m:ctrlPr>
                                    </m:accPr>
                                    <m:e>
                                      <m:r>
                                        <a:rPr lang="en-US" sz="1800" i="1" dirty="0">
                                          <a:latin typeface="Cambria Math" panose="02040503050406030204" pitchFamily="18" charset="0"/>
                                          <a:ea typeface="Cambria Math" panose="02040503050406030204" pitchFamily="18" charset="0"/>
                                          <a:cs typeface="Calibri" panose="020F0502020204030204" pitchFamily="34" charset="0"/>
                                        </a:rPr>
                                        <m:t>𝑋</m:t>
                                      </m:r>
                                    </m:e>
                                  </m:acc>
                                </m:sub>
                              </m:sSub>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num>
                            <m:den>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r>
                                <a:rPr lang="en-US" sz="1800" i="1" dirty="0">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95</m:t>
                      </m:r>
                    </m:oMath>
                  </m:oMathPara>
                </a14:m>
                <a:endParaRPr lang="en-US" sz="18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rPr>
                  <a:t>The formula above simply says that the probability of getting a value that is 1.96 </a:t>
                </a:r>
                <a:r>
                  <a:rPr lang="en-US" sz="1800" dirty="0" err="1">
                    <a:latin typeface="Calibri" panose="020F0502020204030204" pitchFamily="34" charset="0"/>
                  </a:rPr>
                  <a:t>s.d.’s</a:t>
                </a:r>
                <a:r>
                  <a:rPr lang="en-US" sz="1800" dirty="0">
                    <a:latin typeface="Calibri" panose="020F0502020204030204" pitchFamily="34" charset="0"/>
                  </a:rPr>
                  <a:t> (i.e.,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𝜎</m:t>
                            </m:r>
                          </m:e>
                          <m:sub>
                            <m:r>
                              <a:rPr lang="en-US" sz="1800" i="1">
                                <a:latin typeface="Cambria Math" panose="02040503050406030204" pitchFamily="18" charset="0"/>
                              </a:rPr>
                              <m:t>𝑋</m:t>
                            </m:r>
                          </m:sub>
                        </m:sSub>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𝑛</m:t>
                            </m:r>
                          </m:e>
                        </m:rad>
                      </m:den>
                    </m:f>
                  </m:oMath>
                </a14:m>
                <a:r>
                  <a:rPr lang="en-US" sz="1800" dirty="0">
                    <a:latin typeface="Calibri" panose="020F0502020204030204" pitchFamily="34" charset="0"/>
                  </a:rPr>
                  <a:t>) away from the mean of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oMath>
                </a14:m>
                <a:r>
                  <a:rPr lang="en-US" sz="1800" dirty="0">
                    <a:latin typeface="Calibri" panose="020F0502020204030204" pitchFamily="34" charset="0"/>
                  </a:rPr>
                  <a:t>, </a:t>
                </a:r>
                <a14:m>
                  <m:oMath xmlns:m="http://schemas.openxmlformats.org/officeDocument/2006/math">
                    <m:r>
                      <a:rPr lang="en-US" sz="1800" i="1">
                        <a:latin typeface="Cambria Math" panose="02040503050406030204" pitchFamily="18" charset="0"/>
                      </a:rPr>
                      <m:t>𝐸</m:t>
                    </m:r>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e>
                    </m:d>
                  </m:oMath>
                </a14:m>
                <a:r>
                  <a:rPr lang="en-US" sz="1800" dirty="0">
                    <a:latin typeface="Calibri" panose="020F0502020204030204" pitchFamily="34" charset="0"/>
                  </a:rPr>
                  <a:t>, is 95%.</a:t>
                </a: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We can rearrange this inequality by multiplying each side by </a:t>
                </a:r>
                <a14:m>
                  <m:oMath xmlns:m="http://schemas.openxmlformats.org/officeDocument/2006/math">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r>
                      <a:rPr lang="en-US" sz="1800" i="1" dirty="0">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dirty="0">
                    <a:latin typeface="Calibri" panose="020F0502020204030204" pitchFamily="34" charset="0"/>
                    <a:cs typeface="Calibri" panose="020F0502020204030204" pitchFamily="34" charset="0"/>
                  </a:rPr>
                  <a:t>, and subtracting </a:t>
                </a:r>
                <a14:m>
                  <m:oMath xmlns:m="http://schemas.openxmlformats.org/officeDocument/2006/math">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oMath>
                </a14:m>
                <a:r>
                  <a:rPr lang="en-US" sz="1800" dirty="0">
                    <a:latin typeface="Calibri" panose="020F0502020204030204" pitchFamily="34" charset="0"/>
                    <a:cs typeface="Calibri" panose="020F0502020204030204" pitchFamily="34" charset="0"/>
                  </a:rPr>
                  <a:t>:</a:t>
                </a:r>
                <a:endParaRPr lang="en-US" sz="1800" i="1" dirty="0">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800" i="1" dirty="0">
                          <a:latin typeface="Cambria Math" panose="02040503050406030204" pitchFamily="18" charset="0"/>
                          <a:cs typeface="Calibri" panose="020F0502020204030204" pitchFamily="34" charset="0"/>
                        </a:rPr>
                        <m:t>𝑃</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96</m:t>
                          </m:r>
                          <m:r>
                            <a:rPr lang="en-US" sz="1800" i="1" dirty="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ea typeface="Cambria Math" panose="02040503050406030204" pitchFamily="18" charset="0"/>
                                  <a:cs typeface="Calibri" panose="020F0502020204030204" pitchFamily="34" charset="0"/>
                                </a:rPr>
                              </m:ctrlPr>
                            </m:fPr>
                            <m:num>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num>
                            <m:den>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r>
                                <a:rPr lang="en-US" sz="1800" i="1" dirty="0">
                                  <a:latin typeface="Cambria Math" panose="02040503050406030204" pitchFamily="18" charset="0"/>
                                  <a:ea typeface="Cambria Math" panose="02040503050406030204" pitchFamily="18" charset="0"/>
                                  <a:cs typeface="Calibri" panose="020F0502020204030204" pitchFamily="34" charset="0"/>
                                </a:rPr>
                                <m:t>/</m:t>
                              </m:r>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1</m:t>
                          </m:r>
                          <m:r>
                            <a:rPr lang="en-US" sz="1800" i="1" dirty="0">
                              <a:latin typeface="Cambria Math" panose="02040503050406030204" pitchFamily="18" charset="0"/>
                              <a:ea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96</m:t>
                          </m:r>
                        </m:e>
                      </m:d>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𝑃</m:t>
                      </m:r>
                      <m:d>
                        <m:dPr>
                          <m:ctrlPr>
                            <a:rPr lang="en-US" sz="1800" b="0" i="1" dirty="0" smtClean="0">
                              <a:latin typeface="Cambria Math" panose="02040503050406030204" pitchFamily="18" charset="0"/>
                              <a:ea typeface="Cambria Math" panose="02040503050406030204" pitchFamily="18" charset="0"/>
                              <a:cs typeface="Calibri" panose="020F0502020204030204" pitchFamily="34" charset="0"/>
                            </a:rPr>
                          </m:ctrlPr>
                        </m:dPr>
                        <m:e>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96</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r>
                            <m:rPr>
                              <m:nor/>
                            </m:rPr>
                            <a:rPr lang="en-US" sz="1800" dirty="0">
                              <a:ea typeface="Cambria Math" panose="02040503050406030204" pitchFamily="18" charset="0"/>
                              <a:cs typeface="Calibri" panose="020F0502020204030204" pitchFamily="34" charset="0"/>
                            </a:rPr>
                            <m:t> </m:t>
                          </m:r>
                          <m:r>
                            <a:rPr lang="en-US" sz="1800" i="1" dirty="0">
                              <a:latin typeface="Cambria Math" panose="02040503050406030204" pitchFamily="18" charset="0"/>
                              <a:ea typeface="Cambria Math" panose="02040503050406030204" pitchFamily="18" charset="0"/>
                              <a:cs typeface="Calibri" panose="020F0502020204030204" pitchFamily="34" charset="0"/>
                            </a:rPr>
                            <m:t>≤</m:t>
                          </m:r>
                          <m:r>
                            <m:rPr>
                              <m:nor/>
                            </m:rPr>
                            <a:rPr lang="en-US" sz="1800" dirty="0">
                              <a:cs typeface="Calibri" panose="020F050202020403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r>
                            <m:rPr>
                              <m:nor/>
                            </m:rPr>
                            <a:rPr lang="en-US" sz="1800" dirty="0">
                              <a:ea typeface="Cambria Math" panose="02040503050406030204" pitchFamily="18" charset="0"/>
                              <a:cs typeface="Calibri" panose="020F0502020204030204" pitchFamily="34" charset="0"/>
                            </a:rPr>
                            <m:t> </m:t>
                          </m:r>
                          <m:r>
                            <a:rPr lang="en-US" sz="1800" i="1" dirty="0">
                              <a:latin typeface="Cambria Math" panose="02040503050406030204" pitchFamily="18" charset="0"/>
                              <a:ea typeface="Cambria Math" panose="02040503050406030204" pitchFamily="18" charset="0"/>
                              <a:cs typeface="Calibri" panose="020F0502020204030204" pitchFamily="34" charset="0"/>
                            </a:rPr>
                            <m:t>≤</m:t>
                          </m:r>
                          <m:r>
                            <m:rPr>
                              <m:nor/>
                            </m:rPr>
                            <a:rPr lang="en-US" sz="1800" dirty="0">
                              <a:cs typeface="Calibri" panose="020F0502020204030204" pitchFamily="34" charset="0"/>
                            </a:rPr>
                            <m:t> </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96</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e>
                      </m:d>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95</m:t>
                      </m:r>
                    </m:oMath>
                  </m:oMathPara>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endParaRPr lang="en-US" sz="18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The inequality above is the 95% confidence interval for the population mean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oMath>
                </a14:m>
                <a:endParaRPr lang="en-US" sz="18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Shorthand notation: 95% CI for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oMath>
                </a14:m>
                <a:r>
                  <a:rPr lang="en-US" sz="1800" dirty="0">
                    <a:latin typeface="Calibri" panose="020F0502020204030204" pitchFamily="34" charset="0"/>
                    <a:cs typeface="Calibri" panose="020F0502020204030204" pitchFamily="34" charset="0"/>
                  </a:rPr>
                  <a:t> is</a:t>
                </a:r>
                <a:r>
                  <a:rPr lang="en-US" sz="1800" dirty="0">
                    <a:ea typeface="Cambria Math" panose="02040503050406030204" pitchFamily="18" charset="0"/>
                    <a:cs typeface="Calibri" panose="020F0502020204030204" pitchFamily="34" charset="0"/>
                  </a:rPr>
                  <a:t> </a:t>
                </a:r>
                <a14:m>
                  <m:oMath xmlns:m="http://schemas.openxmlformats.org/officeDocument/2006/math">
                    <m:d>
                      <m:dPr>
                        <m:ctrlPr>
                          <a:rPr lang="en-US" sz="1800" i="1" dirty="0">
                            <a:latin typeface="Cambria Math" panose="02040503050406030204" pitchFamily="18" charset="0"/>
                            <a:ea typeface="Cambria Math" panose="02040503050406030204" pitchFamily="18" charset="0"/>
                            <a:cs typeface="Calibri" panose="020F0502020204030204" pitchFamily="34" charset="0"/>
                          </a:rPr>
                        </m:ctrlPr>
                      </m:dPr>
                      <m:e>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r>
                          <a:rPr lang="en-US" sz="180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96</m:t>
                            </m:r>
                            <m:sSub>
                              <m:sSubPr>
                                <m:ctrlPr>
                                  <a:rPr lang="en-US" sz="1800" i="1" dirty="0">
                                    <a:latin typeface="Cambria Math" panose="02040503050406030204" pitchFamily="18" charset="0"/>
                                    <a:ea typeface="Cambria Math" panose="02040503050406030204" pitchFamily="18" charset="0"/>
                                    <a:cs typeface="Calibri" panose="020F0502020204030204" pitchFamily="34" charset="0"/>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rPr>
                                  <m:t>𝜎</m:t>
                                </m:r>
                              </m:e>
                              <m:sub>
                                <m:r>
                                  <a:rPr lang="en-US" sz="1800" i="1" dirty="0">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800" i="1" dirty="0">
                                    <a:latin typeface="Cambria Math" panose="02040503050406030204" pitchFamily="18" charset="0"/>
                                    <a:ea typeface="Cambria Math" panose="02040503050406030204" pitchFamily="18" charset="0"/>
                                    <a:cs typeface="Calibri" panose="020F0502020204030204" pitchFamily="34" charset="0"/>
                                  </a:rPr>
                                </m:ctrlPr>
                              </m:radPr>
                              <m:deg/>
                              <m:e>
                                <m:r>
                                  <a:rPr lang="en-US" sz="1800" i="1" dirty="0">
                                    <a:latin typeface="Cambria Math" panose="02040503050406030204" pitchFamily="18" charset="0"/>
                                    <a:ea typeface="Cambria Math" panose="02040503050406030204" pitchFamily="18" charset="0"/>
                                    <a:cs typeface="Calibri" panose="020F0502020204030204" pitchFamily="34" charset="0"/>
                                  </a:rPr>
                                  <m:t>𝑛</m:t>
                                </m:r>
                              </m:e>
                            </m:rad>
                          </m:den>
                        </m:f>
                      </m:e>
                    </m:d>
                  </m:oMath>
                </a14:m>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Each interval for the population mean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𝜇</m:t>
                        </m:r>
                      </m:e>
                      <m:sub>
                        <m:r>
                          <a:rPr lang="en-US" sz="1800" i="1">
                            <a:latin typeface="Cambria Math" panose="02040503050406030204" pitchFamily="18" charset="0"/>
                            <a:cs typeface="Calibri" panose="020F0502020204030204" pitchFamily="34" charset="0"/>
                          </a:rPr>
                          <m:t>𝑋</m:t>
                        </m:r>
                      </m:sub>
                    </m:sSub>
                  </m:oMath>
                </a14:m>
                <a:r>
                  <a:rPr lang="en-US" sz="1800" dirty="0">
                    <a:latin typeface="Calibri" panose="020F0502020204030204" pitchFamily="34" charset="0"/>
                    <a:cs typeface="Calibri" panose="020F0502020204030204" pitchFamily="34" charset="0"/>
                  </a:rPr>
                  <a:t> is centered around </a:t>
                </a:r>
                <a14:m>
                  <m:oMath xmlns:m="http://schemas.openxmlformats.org/officeDocument/2006/math">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oMath>
                </a14:m>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The interval is random because </a:t>
                </a:r>
                <a14:m>
                  <m:oMath xmlns:m="http://schemas.openxmlformats.org/officeDocument/2006/math">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oMath>
                </a14:m>
                <a:r>
                  <a:rPr lang="en-US" sz="1800" dirty="0">
                    <a:latin typeface="Calibri" panose="020F0502020204030204" pitchFamily="34" charset="0"/>
                    <a:cs typeface="Calibri" panose="020F0502020204030204" pitchFamily="34" charset="0"/>
                  </a:rPr>
                  <a:t> is a random variable, meaning that the lower and upper bounds of the interval will differ from one sample to the next because the value of </a:t>
                </a:r>
                <a14:m>
                  <m:oMath xmlns:m="http://schemas.openxmlformats.org/officeDocument/2006/math">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𝑋</m:t>
                        </m:r>
                      </m:e>
                    </m:acc>
                  </m:oMath>
                </a14:m>
                <a:r>
                  <a:rPr lang="en-US" sz="1800" dirty="0">
                    <a:latin typeface="Calibri" panose="020F0502020204030204" pitchFamily="34" charset="0"/>
                    <a:cs typeface="Calibri" panose="020F0502020204030204" pitchFamily="34" charset="0"/>
                  </a:rPr>
                  <a:t> differs from one sample to the next!</a:t>
                </a:r>
              </a:p>
            </p:txBody>
          </p:sp>
        </mc:Choice>
        <mc:Fallback xmlns="">
          <p:sp>
            <p:nvSpPr>
              <p:cNvPr id="4" name="Rectangle 3">
                <a:extLst>
                  <a:ext uri="{FF2B5EF4-FFF2-40B4-BE49-F238E27FC236}">
                    <a16:creationId xmlns:a16="http://schemas.microsoft.com/office/drawing/2014/main" id="{9A7A4A74-FC04-44C5-94BC-D9E170C8E4F0}"/>
                  </a:ext>
                </a:extLst>
              </p:cNvPr>
              <p:cNvSpPr>
                <a:spLocks noRot="1" noChangeAspect="1" noMove="1" noResize="1" noEditPoints="1" noAdjustHandles="1" noChangeArrowheads="1" noChangeShapeType="1" noTextEdit="1"/>
              </p:cNvSpPr>
              <p:nvPr/>
            </p:nvSpPr>
            <p:spPr>
              <a:xfrm>
                <a:off x="0" y="1295400"/>
                <a:ext cx="9134376" cy="5664051"/>
              </a:xfrm>
              <a:prstGeom prst="rect">
                <a:avLst/>
              </a:prstGeom>
              <a:blipFill>
                <a:blip r:embed="rId2"/>
                <a:stretch>
                  <a:fillRect l="-401" b="-646"/>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D07C842E-BFC8-4731-A61E-686E741F3528}"/>
              </a:ext>
            </a:extLst>
          </p:cNvPr>
          <p:cNvGrpSpPr/>
          <p:nvPr/>
        </p:nvGrpSpPr>
        <p:grpSpPr>
          <a:xfrm>
            <a:off x="6410230" y="5105400"/>
            <a:ext cx="2724146" cy="626184"/>
            <a:chOff x="6477005" y="5325708"/>
            <a:chExt cx="2724146" cy="626184"/>
          </a:xfrm>
        </p:grpSpPr>
        <p:grpSp>
          <p:nvGrpSpPr>
            <p:cNvPr id="12" name="Group 11">
              <a:extLst>
                <a:ext uri="{FF2B5EF4-FFF2-40B4-BE49-F238E27FC236}">
                  <a16:creationId xmlns:a16="http://schemas.microsoft.com/office/drawing/2014/main" id="{8897498A-A4C1-44BF-9455-1E5EFE1C044B}"/>
                </a:ext>
              </a:extLst>
            </p:cNvPr>
            <p:cNvGrpSpPr/>
            <p:nvPr/>
          </p:nvGrpSpPr>
          <p:grpSpPr>
            <a:xfrm>
              <a:off x="6924678" y="5799492"/>
              <a:ext cx="1828800" cy="152400"/>
              <a:chOff x="7086600" y="5943600"/>
              <a:chExt cx="1828800" cy="152400"/>
            </a:xfrm>
          </p:grpSpPr>
          <p:cxnSp>
            <p:nvCxnSpPr>
              <p:cNvPr id="6" name="Straight Connector 5">
                <a:extLst>
                  <a:ext uri="{FF2B5EF4-FFF2-40B4-BE49-F238E27FC236}">
                    <a16:creationId xmlns:a16="http://schemas.microsoft.com/office/drawing/2014/main" id="{C914ADC9-1C50-46AD-89E0-A2E3FD1700CD}"/>
                  </a:ext>
                </a:extLst>
              </p:cNvPr>
              <p:cNvCxnSpPr/>
              <p:nvPr/>
            </p:nvCxnSpPr>
            <p:spPr>
              <a:xfrm>
                <a:off x="7086600" y="6019800"/>
                <a:ext cx="18288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707147F4-AF0A-4D3E-9E88-0AD0E40D3B4E}"/>
                  </a:ext>
                </a:extLst>
              </p:cNvPr>
              <p:cNvCxnSpPr>
                <a:cxnSpLocks/>
              </p:cNvCxnSpPr>
              <p:nvPr/>
            </p:nvCxnSpPr>
            <p:spPr>
              <a:xfrm>
                <a:off x="7089808" y="5943600"/>
                <a:ext cx="0" cy="15240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1EDB2E20-6CDA-4E20-BDA2-B9E59C8A9D11}"/>
                  </a:ext>
                </a:extLst>
              </p:cNvPr>
              <p:cNvCxnSpPr>
                <a:cxnSpLocks/>
              </p:cNvCxnSpPr>
              <p:nvPr/>
            </p:nvCxnSpPr>
            <p:spPr>
              <a:xfrm>
                <a:off x="8915400" y="5943600"/>
                <a:ext cx="0" cy="15240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D81B475-D57C-4AB3-B8EA-C2BE7EE6F753}"/>
                  </a:ext>
                </a:extLst>
              </p:cNvPr>
              <p:cNvCxnSpPr>
                <a:cxnSpLocks/>
              </p:cNvCxnSpPr>
              <p:nvPr/>
            </p:nvCxnSpPr>
            <p:spPr>
              <a:xfrm>
                <a:off x="8001000" y="5943600"/>
                <a:ext cx="0" cy="152400"/>
              </a:xfrm>
              <a:prstGeom prst="line">
                <a:avLst/>
              </a:prstGeom>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7224F7-6D9B-4EA5-BB55-CAA7973978C5}"/>
                    </a:ext>
                  </a:extLst>
                </p:cNvPr>
                <p:cNvSpPr txBox="1"/>
                <p:nvPr/>
              </p:nvSpPr>
              <p:spPr>
                <a:xfrm>
                  <a:off x="6477005" y="5325708"/>
                  <a:ext cx="2724146" cy="473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7030A0"/>
                                </a:solidFill>
                                <a:latin typeface="Cambria Math" panose="02040503050406030204" pitchFamily="18" charset="0"/>
                                <a:cs typeface="Calibri" panose="020F0502020204030204" pitchFamily="34" charset="0"/>
                              </a:rPr>
                            </m:ctrlPr>
                          </m:accPr>
                          <m:e>
                            <m:r>
                              <a:rPr lang="en-US" sz="1200" i="1">
                                <a:solidFill>
                                  <a:srgbClr val="7030A0"/>
                                </a:solidFill>
                                <a:latin typeface="Cambria Math" panose="02040503050406030204" pitchFamily="18" charset="0"/>
                                <a:cs typeface="Calibri" panose="020F0502020204030204" pitchFamily="34" charset="0"/>
                              </a:rPr>
                              <m:t>𝑋</m:t>
                            </m:r>
                          </m:e>
                        </m:acc>
                        <m:r>
                          <a:rPr lang="en-US" sz="1200" i="1">
                            <a:solidFill>
                              <a:srgbClr val="7030A0"/>
                            </a:solidFill>
                            <a:latin typeface="Cambria Math" panose="02040503050406030204" pitchFamily="18" charset="0"/>
                            <a:cs typeface="Calibri" panose="020F0502020204030204" pitchFamily="34" charset="0"/>
                          </a:rPr>
                          <m:t>−</m:t>
                        </m:r>
                        <m:f>
                          <m:fPr>
                            <m:ctrlPr>
                              <a:rPr lang="en-US" sz="1200" i="1">
                                <a:solidFill>
                                  <a:srgbClr val="7030A0"/>
                                </a:solidFill>
                                <a:latin typeface="Cambria Math" panose="02040503050406030204" pitchFamily="18" charset="0"/>
                                <a:cs typeface="Calibri" panose="020F0502020204030204" pitchFamily="34" charset="0"/>
                              </a:rPr>
                            </m:ctrlPr>
                          </m:fPr>
                          <m:num>
                            <m:r>
                              <a:rPr lang="en-US" sz="1200" i="1">
                                <a:solidFill>
                                  <a:srgbClr val="7030A0"/>
                                </a:solidFill>
                                <a:latin typeface="Cambria Math" panose="02040503050406030204" pitchFamily="18" charset="0"/>
                                <a:cs typeface="Calibri" panose="020F0502020204030204" pitchFamily="34" charset="0"/>
                              </a:rPr>
                              <m:t>1</m:t>
                            </m:r>
                            <m:r>
                              <a:rPr lang="en-US" sz="1200" i="1">
                                <a:solidFill>
                                  <a:srgbClr val="7030A0"/>
                                </a:solidFill>
                                <a:latin typeface="Cambria Math" panose="02040503050406030204" pitchFamily="18" charset="0"/>
                                <a:cs typeface="Calibri" panose="020F0502020204030204" pitchFamily="34" charset="0"/>
                              </a:rPr>
                              <m:t>.</m:t>
                            </m:r>
                            <m:r>
                              <a:rPr lang="en-US" sz="1200" i="1">
                                <a:solidFill>
                                  <a:srgbClr val="7030A0"/>
                                </a:solidFill>
                                <a:latin typeface="Cambria Math" panose="02040503050406030204" pitchFamily="18" charset="0"/>
                                <a:cs typeface="Calibri" panose="020F0502020204030204" pitchFamily="34" charset="0"/>
                              </a:rPr>
                              <m:t>96</m:t>
                            </m:r>
                            <m:sSub>
                              <m:sSubPr>
                                <m:ctrlP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bPr>
                              <m:e>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𝜎</m:t>
                                </m:r>
                              </m:e>
                              <m:sub>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𝑛</m:t>
                                </m:r>
                              </m:e>
                            </m:rad>
                          </m:den>
                        </m:f>
                        <m:r>
                          <a:rPr lang="en-US" sz="1200" b="0" i="1" dirty="0"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              </m:t>
                        </m:r>
                        <m:acc>
                          <m:accPr>
                            <m:chr m:val="̅"/>
                            <m:ctrlPr>
                              <a:rPr lang="en-US" sz="1200" i="1">
                                <a:solidFill>
                                  <a:srgbClr val="7030A0"/>
                                </a:solidFill>
                                <a:latin typeface="Cambria Math" panose="02040503050406030204" pitchFamily="18" charset="0"/>
                                <a:cs typeface="Calibri" panose="020F0502020204030204" pitchFamily="34" charset="0"/>
                              </a:rPr>
                            </m:ctrlPr>
                          </m:accPr>
                          <m:e>
                            <m:r>
                              <a:rPr lang="en-US" sz="1200" i="1">
                                <a:solidFill>
                                  <a:srgbClr val="7030A0"/>
                                </a:solidFill>
                                <a:latin typeface="Cambria Math" panose="02040503050406030204" pitchFamily="18" charset="0"/>
                                <a:cs typeface="Calibri" panose="020F0502020204030204" pitchFamily="34" charset="0"/>
                              </a:rPr>
                              <m:t>𝑋</m:t>
                            </m:r>
                          </m:e>
                        </m:acc>
                        <m:r>
                          <a:rPr lang="en-US" sz="1200" b="0" i="1" smtClean="0">
                            <a:solidFill>
                              <a:srgbClr val="7030A0"/>
                            </a:solidFill>
                            <a:latin typeface="Cambria Math" panose="02040503050406030204" pitchFamily="18" charset="0"/>
                            <a:cs typeface="Calibri" panose="020F0502020204030204" pitchFamily="34" charset="0"/>
                          </a:rPr>
                          <m:t>              </m:t>
                        </m:r>
                        <m:acc>
                          <m:accPr>
                            <m:chr m:val="̅"/>
                            <m:ctrlPr>
                              <a:rPr lang="en-US" sz="1200" i="1">
                                <a:solidFill>
                                  <a:srgbClr val="7030A0"/>
                                </a:solidFill>
                                <a:latin typeface="Cambria Math" panose="02040503050406030204" pitchFamily="18" charset="0"/>
                                <a:cs typeface="Calibri" panose="020F0502020204030204" pitchFamily="34" charset="0"/>
                              </a:rPr>
                            </m:ctrlPr>
                          </m:accPr>
                          <m:e>
                            <m:r>
                              <a:rPr lang="en-US" sz="1200" i="1">
                                <a:solidFill>
                                  <a:srgbClr val="7030A0"/>
                                </a:solidFill>
                                <a:latin typeface="Cambria Math" panose="02040503050406030204" pitchFamily="18" charset="0"/>
                                <a:cs typeface="Calibri" panose="020F0502020204030204" pitchFamily="34" charset="0"/>
                              </a:rPr>
                              <m:t>𝑋</m:t>
                            </m:r>
                          </m:e>
                        </m:acc>
                        <m:r>
                          <a:rPr lang="en-US" sz="1200" b="0" i="1" smtClean="0">
                            <a:solidFill>
                              <a:srgbClr val="7030A0"/>
                            </a:solidFill>
                            <a:latin typeface="Cambria Math" panose="02040503050406030204" pitchFamily="18" charset="0"/>
                            <a:cs typeface="Calibri" panose="020F0502020204030204" pitchFamily="34" charset="0"/>
                          </a:rPr>
                          <m:t>+</m:t>
                        </m:r>
                        <m:f>
                          <m:fPr>
                            <m:ctrlPr>
                              <a:rPr lang="en-US" sz="1200" i="1">
                                <a:solidFill>
                                  <a:srgbClr val="7030A0"/>
                                </a:solidFill>
                                <a:latin typeface="Cambria Math" panose="02040503050406030204" pitchFamily="18" charset="0"/>
                                <a:cs typeface="Calibri" panose="020F0502020204030204" pitchFamily="34" charset="0"/>
                              </a:rPr>
                            </m:ctrlPr>
                          </m:fPr>
                          <m:num>
                            <m:r>
                              <a:rPr lang="en-US" sz="1200" i="1">
                                <a:solidFill>
                                  <a:srgbClr val="7030A0"/>
                                </a:solidFill>
                                <a:latin typeface="Cambria Math" panose="02040503050406030204" pitchFamily="18" charset="0"/>
                                <a:cs typeface="Calibri" panose="020F0502020204030204" pitchFamily="34" charset="0"/>
                              </a:rPr>
                              <m:t>1</m:t>
                            </m:r>
                            <m:r>
                              <a:rPr lang="en-US" sz="1200" i="1">
                                <a:solidFill>
                                  <a:srgbClr val="7030A0"/>
                                </a:solidFill>
                                <a:latin typeface="Cambria Math" panose="02040503050406030204" pitchFamily="18" charset="0"/>
                                <a:cs typeface="Calibri" panose="020F0502020204030204" pitchFamily="34" charset="0"/>
                              </a:rPr>
                              <m:t>.</m:t>
                            </m:r>
                            <m:r>
                              <a:rPr lang="en-US" sz="1200" i="1">
                                <a:solidFill>
                                  <a:srgbClr val="7030A0"/>
                                </a:solidFill>
                                <a:latin typeface="Cambria Math" panose="02040503050406030204" pitchFamily="18" charset="0"/>
                                <a:cs typeface="Calibri" panose="020F0502020204030204" pitchFamily="34" charset="0"/>
                              </a:rPr>
                              <m:t>96</m:t>
                            </m:r>
                            <m:sSub>
                              <m:sSubPr>
                                <m:ctrlP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bPr>
                              <m:e>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𝜎</m:t>
                                </m:r>
                              </m:e>
                              <m:sub>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𝑋</m:t>
                                </m:r>
                              </m:sub>
                            </m:sSub>
                          </m:num>
                          <m:den>
                            <m:rad>
                              <m:radPr>
                                <m:degHide m:val="on"/>
                                <m:ctrlP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1200" i="1" dirty="0">
                                    <a:solidFill>
                                      <a:srgbClr val="7030A0"/>
                                    </a:solidFill>
                                    <a:latin typeface="Cambria Math" panose="02040503050406030204" pitchFamily="18" charset="0"/>
                                    <a:ea typeface="Cambria Math" panose="02040503050406030204" pitchFamily="18" charset="0"/>
                                    <a:cs typeface="Calibri" panose="020F0502020204030204" pitchFamily="34" charset="0"/>
                                  </a:rPr>
                                  <m:t>𝑛</m:t>
                                </m:r>
                              </m:e>
                            </m:rad>
                          </m:den>
                        </m:f>
                      </m:oMath>
                    </m:oMathPara>
                  </a14:m>
                  <a:endParaRPr lang="en-US" dirty="0"/>
                </a:p>
              </p:txBody>
            </p:sp>
          </mc:Choice>
          <mc:Fallback xmlns="">
            <p:sp>
              <p:nvSpPr>
                <p:cNvPr id="14" name="TextBox 13">
                  <a:extLst>
                    <a:ext uri="{FF2B5EF4-FFF2-40B4-BE49-F238E27FC236}">
                      <a16:creationId xmlns:a16="http://schemas.microsoft.com/office/drawing/2014/main" id="{917224F7-6D9B-4EA5-BB55-CAA7973978C5}"/>
                    </a:ext>
                  </a:extLst>
                </p:cNvPr>
                <p:cNvSpPr txBox="1">
                  <a:spLocks noRot="1" noChangeAspect="1" noMove="1" noResize="1" noEditPoints="1" noAdjustHandles="1" noChangeArrowheads="1" noChangeShapeType="1" noTextEdit="1"/>
                </p:cNvSpPr>
                <p:nvPr/>
              </p:nvSpPr>
              <p:spPr>
                <a:xfrm>
                  <a:off x="6477005" y="5325708"/>
                  <a:ext cx="2724146" cy="473784"/>
                </a:xfrm>
                <a:prstGeom prst="rect">
                  <a:avLst/>
                </a:prstGeom>
                <a:blipFill>
                  <a:blip r:embed="rId3"/>
                  <a:stretch>
                    <a:fillRect/>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9F0D1061-5EED-4E7E-A359-1A031DD31957}"/>
              </a:ext>
            </a:extLst>
          </p:cNvPr>
          <p:cNvSpPr txBox="1"/>
          <p:nvPr/>
        </p:nvSpPr>
        <p:spPr>
          <a:xfrm>
            <a:off x="75825" y="715807"/>
            <a:ext cx="8992350" cy="584775"/>
          </a:xfrm>
          <a:prstGeom prst="rect">
            <a:avLst/>
          </a:prstGeom>
          <a:noFill/>
        </p:spPr>
        <p:txBody>
          <a:bodyPr wrap="square" rtlCol="0">
            <a:spAutoFit/>
          </a:bodyPr>
          <a:lstStyle/>
          <a:p>
            <a:r>
              <a:rPr lang="en-US" sz="3200" b="1" dirty="0">
                <a:solidFill>
                  <a:schemeClr val="bg1"/>
                </a:solidFill>
                <a:latin typeface="Calibri" panose="020F0502020204030204" pitchFamily="34" charset="0"/>
                <a:cs typeface="Calibri" panose="020F0502020204030204" pitchFamily="34" charset="0"/>
              </a:rPr>
              <a:t>Deriving the 95% Confidence Interval</a:t>
            </a:r>
          </a:p>
        </p:txBody>
      </p:sp>
    </p:spTree>
    <p:extLst>
      <p:ext uri="{BB962C8B-B14F-4D97-AF65-F5344CB8AC3E}">
        <p14:creationId xmlns:p14="http://schemas.microsoft.com/office/powerpoint/2010/main" val="2455346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382713"/>
            <a:ext cx="3081338"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347" name="Group 6"/>
          <p:cNvGrpSpPr>
            <a:grpSpLocks/>
          </p:cNvGrpSpPr>
          <p:nvPr/>
        </p:nvGrpSpPr>
        <p:grpSpPr bwMode="auto">
          <a:xfrm>
            <a:off x="0" y="1436688"/>
            <a:ext cx="3962400" cy="5354637"/>
            <a:chOff x="1" y="1676400"/>
            <a:chExt cx="3505199" cy="5355312"/>
          </a:xfrm>
        </p:grpSpPr>
        <p:sp>
          <p:nvSpPr>
            <p:cNvPr id="6" name="TextBox 5"/>
            <p:cNvSpPr txBox="1">
              <a:spLocks noRot="1" noChangeAspect="1" noMove="1" noResize="1" noEditPoints="1" noAdjustHandles="1" noChangeArrowheads="1" noChangeShapeType="1" noTextEdit="1"/>
            </p:cNvSpPr>
            <p:nvPr/>
          </p:nvSpPr>
          <p:spPr>
            <a:xfrm>
              <a:off x="152400" y="1676400"/>
              <a:ext cx="3352800" cy="5355312"/>
            </a:xfrm>
            <a:prstGeom prst="rect">
              <a:avLst/>
            </a:prstGeom>
            <a:blipFill rotWithShape="1">
              <a:blip r:embed="rId3"/>
              <a:stretch>
                <a:fillRect l="-1286" t="-569" r="-5949" b="-911"/>
              </a:stretch>
            </a:blipFill>
          </p:spPr>
          <p:txBody>
            <a:bodyPr/>
            <a:lstStyle/>
            <a:p>
              <a:pPr>
                <a:defRPr/>
              </a:pPr>
              <a:r>
                <a:rPr lang="en-US">
                  <a:noFill/>
                </a:rPr>
                <a:t> </a:t>
              </a:r>
            </a:p>
          </p:txBody>
        </p:sp>
        <p:sp>
          <p:nvSpPr>
            <p:cNvPr id="3" name="TextBox 2"/>
            <p:cNvSpPr txBox="1">
              <a:spLocks noRot="1" noChangeAspect="1" noMove="1" noResize="1" noEditPoints="1" noAdjustHandles="1" noChangeArrowheads="1" noChangeShapeType="1" noTextEdit="1"/>
            </p:cNvSpPr>
            <p:nvPr/>
          </p:nvSpPr>
          <p:spPr>
            <a:xfrm>
              <a:off x="1" y="2333317"/>
              <a:ext cx="3276599" cy="714683"/>
            </a:xfrm>
            <a:prstGeom prst="rect">
              <a:avLst/>
            </a:prstGeom>
            <a:blipFill rotWithShape="1">
              <a:blip r:embed="rId4"/>
              <a:stretch>
                <a:fillRect/>
              </a:stretch>
            </a:blipFill>
          </p:spPr>
          <p:txBody>
            <a:bodyPr/>
            <a:lstStyle/>
            <a:p>
              <a:pPr>
                <a:defRPr/>
              </a:pPr>
              <a:r>
                <a:rPr lang="en-US">
                  <a:noFill/>
                </a:rPr>
                <a:t> </a:t>
              </a:r>
            </a:p>
          </p:txBody>
        </p:sp>
        <p:sp>
          <p:nvSpPr>
            <p:cNvPr id="5" name="Rectangle 4"/>
            <p:cNvSpPr>
              <a:spLocks noRot="1" noChangeAspect="1" noMove="1" noResize="1" noEditPoints="1" noAdjustHandles="1" noChangeArrowheads="1" noChangeShapeType="1" noTextEdit="1"/>
            </p:cNvSpPr>
            <p:nvPr/>
          </p:nvSpPr>
          <p:spPr>
            <a:xfrm>
              <a:off x="990600" y="3449470"/>
              <a:ext cx="1554528" cy="616644"/>
            </a:xfrm>
            <a:prstGeom prst="rect">
              <a:avLst/>
            </a:prstGeom>
            <a:blipFill rotWithShape="1">
              <a:blip r:embed="rId5"/>
              <a:stretch>
                <a:fillRect/>
              </a:stretch>
            </a:blipFill>
          </p:spPr>
          <p:txBody>
            <a:bodyPr/>
            <a:lstStyle/>
            <a:p>
              <a:pPr>
                <a:defRPr/>
              </a:pPr>
              <a:r>
                <a:rPr lang="en-US">
                  <a:noFill/>
                </a:rPr>
                <a:t> </a:t>
              </a:r>
            </a:p>
          </p:txBody>
        </p:sp>
        <p:pic>
          <p:nvPicPr>
            <p:cNvPr id="5735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43" y="4686797"/>
              <a:ext cx="3332957" cy="963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 name="Straight Arrow Connector 9"/>
          <p:cNvCxnSpPr/>
          <p:nvPr/>
        </p:nvCxnSpPr>
        <p:spPr>
          <a:xfrm>
            <a:off x="4114800" y="6207125"/>
            <a:ext cx="21336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7349" name="Title 1"/>
          <p:cNvSpPr>
            <a:spLocks noGrp="1"/>
          </p:cNvSpPr>
          <p:nvPr>
            <p:ph type="title"/>
          </p:nvPr>
        </p:nvSpPr>
        <p:spPr>
          <a:xfrm>
            <a:off x="228600" y="609600"/>
            <a:ext cx="8229600" cy="609600"/>
          </a:xfrm>
        </p:spPr>
        <p:txBody>
          <a:bodyPr/>
          <a:lstStyle/>
          <a:p>
            <a:pPr algn="l"/>
            <a:r>
              <a:rPr lang="en-US" sz="3600">
                <a:solidFill>
                  <a:schemeClr val="bg1"/>
                </a:solidFill>
                <a:latin typeface="Calibri" pitchFamily="34" charset="0"/>
                <a:ea typeface="Calibri" pitchFamily="34" charset="0"/>
                <a:cs typeface="Calibri" pitchFamily="34" charset="0"/>
              </a:rPr>
              <a:t>Constructing the 95% Confidence Interval</a:t>
            </a:r>
          </a:p>
        </p:txBody>
      </p:sp>
    </p:spTree>
    <p:extLst>
      <p:ext uri="{BB962C8B-B14F-4D97-AF65-F5344CB8AC3E}">
        <p14:creationId xmlns:p14="http://schemas.microsoft.com/office/powerpoint/2010/main" val="333629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1" y="152400"/>
            <a:ext cx="9163050" cy="64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9"/>
          <p:cNvSpPr txBox="1">
            <a:spLocks noChangeArrowheads="1"/>
          </p:cNvSpPr>
          <p:nvPr/>
        </p:nvSpPr>
        <p:spPr bwMode="auto">
          <a:xfrm>
            <a:off x="381000" y="441960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i="1" dirty="0">
                <a:solidFill>
                  <a:srgbClr val="FF0000"/>
                </a:solidFill>
                <a:latin typeface="Calibri" pitchFamily="34" charset="0"/>
              </a:rPr>
              <a:t>In English…</a:t>
            </a:r>
          </a:p>
          <a:p>
            <a:pPr eaLnBrk="1" hangingPunct="1"/>
            <a:endParaRPr lang="en-US" sz="1800" i="1" dirty="0">
              <a:solidFill>
                <a:srgbClr val="FF0000"/>
              </a:solidFill>
              <a:latin typeface="Calibri" pitchFamily="34" charset="0"/>
            </a:endParaRPr>
          </a:p>
          <a:p>
            <a:pPr eaLnBrk="1" hangingPunct="1"/>
            <a:r>
              <a:rPr lang="en-US" sz="1800" i="1" dirty="0">
                <a:latin typeface="Calibri" pitchFamily="34" charset="0"/>
              </a:rPr>
              <a:t>The </a:t>
            </a:r>
            <a:r>
              <a:rPr lang="en-US" sz="1800" i="1" dirty="0" err="1">
                <a:latin typeface="Calibri" pitchFamily="34" charset="0"/>
              </a:rPr>
              <a:t>pmf</a:t>
            </a:r>
            <a:r>
              <a:rPr lang="en-US" sz="1800" i="1" dirty="0">
                <a:latin typeface="Calibri" pitchFamily="34" charset="0"/>
              </a:rPr>
              <a:t> of a </a:t>
            </a:r>
            <a:r>
              <a:rPr lang="en-US" sz="1800" i="1" dirty="0" err="1">
                <a:latin typeface="Calibri" pitchFamily="34" charset="0"/>
              </a:rPr>
              <a:t>rv</a:t>
            </a:r>
            <a:r>
              <a:rPr lang="en-US" sz="1800" i="1" dirty="0">
                <a:latin typeface="Calibri" pitchFamily="34" charset="0"/>
              </a:rPr>
              <a:t> X says how the total probability of 1 is distributed among (i.e., allocated to) various possible X values (denoted by x). For every possible value of x of the </a:t>
            </a:r>
            <a:r>
              <a:rPr lang="en-US" sz="1800" i="1" dirty="0" err="1">
                <a:latin typeface="Calibri" pitchFamily="34" charset="0"/>
              </a:rPr>
              <a:t>rv</a:t>
            </a:r>
            <a:r>
              <a:rPr lang="en-US" sz="1800" i="1" dirty="0">
                <a:latin typeface="Calibri" pitchFamily="34" charset="0"/>
              </a:rPr>
              <a:t> X, the </a:t>
            </a:r>
            <a:r>
              <a:rPr lang="en-US" sz="1800" i="1" dirty="0" err="1">
                <a:latin typeface="Calibri" pitchFamily="34" charset="0"/>
              </a:rPr>
              <a:t>pmf</a:t>
            </a:r>
            <a:r>
              <a:rPr lang="en-US" sz="1800" i="1" dirty="0">
                <a:latin typeface="Calibri" pitchFamily="34" charset="0"/>
              </a:rPr>
              <a:t> specifies the probability of observing that value when the experiment is performed.</a:t>
            </a:r>
          </a:p>
          <a:p>
            <a:pPr eaLnBrk="1" hangingPunct="1"/>
            <a:r>
              <a:rPr lang="en-US" sz="1800" i="1" dirty="0">
                <a:latin typeface="Calibri" pitchFamily="34" charset="0"/>
              </a:rPr>
              <a:t>If the value of x can never come up in an experiment, then the probability of x is 0.</a:t>
            </a:r>
          </a:p>
          <a:p>
            <a:pPr eaLnBrk="1" hangingPunct="1"/>
            <a:endParaRPr lang="en-US" sz="1800" i="1" dirty="0">
              <a:latin typeface="Calibri" pitchFamily="34" charset="0"/>
            </a:endParaRPr>
          </a:p>
          <a:p>
            <a:pPr eaLnBrk="1" hangingPunct="1"/>
            <a:r>
              <a:rPr lang="en-US" sz="1800" b="1" i="1" dirty="0">
                <a:latin typeface="Calibri" pitchFamily="34" charset="0"/>
              </a:rPr>
              <a:t>The </a:t>
            </a:r>
            <a:r>
              <a:rPr lang="en-US" sz="1800" b="1" i="1" dirty="0" err="1">
                <a:latin typeface="Calibri" pitchFamily="34" charset="0"/>
              </a:rPr>
              <a:t>pmf</a:t>
            </a:r>
            <a:r>
              <a:rPr lang="en-US" sz="1800" b="1" i="1" dirty="0">
                <a:latin typeface="Calibri" pitchFamily="34" charset="0"/>
              </a:rPr>
              <a:t> is also known as the probability distribution</a:t>
            </a:r>
          </a:p>
        </p:txBody>
      </p:sp>
      <p:sp>
        <p:nvSpPr>
          <p:cNvPr id="4" name="TextBox 3"/>
          <p:cNvSpPr txBox="1"/>
          <p:nvPr/>
        </p:nvSpPr>
        <p:spPr>
          <a:xfrm>
            <a:off x="6400800" y="2190750"/>
            <a:ext cx="2590800" cy="400050"/>
          </a:xfrm>
          <a:prstGeom prst="rect">
            <a:avLst/>
          </a:prstGeom>
          <a:noFill/>
        </p:spPr>
        <p:txBody>
          <a:bodyPr>
            <a:spAutoFit/>
          </a:bodyPr>
          <a:lstStyle/>
          <a:p>
            <a:pPr>
              <a:defRPr/>
            </a:pPr>
            <a:r>
              <a:rPr lang="en-US" sz="2000" b="1" i="1" dirty="0">
                <a:solidFill>
                  <a:schemeClr val="accent2">
                    <a:lumMod val="75000"/>
                  </a:schemeClr>
                </a:solidFill>
                <a:latin typeface="Calibri" pitchFamily="34" charset="0"/>
                <a:cs typeface="Calibri" pitchFamily="34" charset="0"/>
              </a:rPr>
              <a:t>Notation</a:t>
            </a:r>
            <a:endParaRPr lang="en-US" b="1" i="1" dirty="0">
              <a:solidFill>
                <a:schemeClr val="accent2">
                  <a:lumMod val="75000"/>
                </a:schemeClr>
              </a:solidFill>
              <a:latin typeface="Calibri" pitchFamily="34" charset="0"/>
              <a:cs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09599"/>
            <a:ext cx="9144000" cy="594769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2"/>
          <p:cNvSpPr txBox="1">
            <a:spLocks noChangeArrowheads="1"/>
          </p:cNvSpPr>
          <p:nvPr/>
        </p:nvSpPr>
        <p:spPr bwMode="auto">
          <a:xfrm>
            <a:off x="292100" y="1490663"/>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a:solidFill>
                  <a:schemeClr val="bg1"/>
                </a:solidFill>
                <a:latin typeface="Calibri" pitchFamily="34" charset="0"/>
              </a:rPr>
              <a:t>Example</a:t>
            </a:r>
          </a:p>
        </p:txBody>
      </p:sp>
      <p:sp>
        <p:nvSpPr>
          <p:cNvPr id="58371" name="TextBox 6"/>
          <p:cNvSpPr txBox="1">
            <a:spLocks noChangeArrowheads="1"/>
          </p:cNvSpPr>
          <p:nvPr/>
        </p:nvSpPr>
        <p:spPr bwMode="auto">
          <a:xfrm>
            <a:off x="-2286000" y="1490663"/>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58372" name="TextBox 1"/>
          <p:cNvSpPr txBox="1">
            <a:spLocks noChangeArrowheads="1"/>
          </p:cNvSpPr>
          <p:nvPr/>
        </p:nvSpPr>
        <p:spPr bwMode="auto">
          <a:xfrm>
            <a:off x="-12700" y="6953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b="1">
                <a:solidFill>
                  <a:schemeClr val="bg1"/>
                </a:solidFill>
                <a:latin typeface="Calibri" pitchFamily="34" charset="0"/>
              </a:rPr>
              <a:t>Interpreting Confidence Intervals is… HARD!</a:t>
            </a:r>
          </a:p>
        </p:txBody>
      </p:sp>
      <p:pic>
        <p:nvPicPr>
          <p:cNvPr id="7" name="Picture 6">
            <a:extLst>
              <a:ext uri="{FF2B5EF4-FFF2-40B4-BE49-F238E27FC236}">
                <a16:creationId xmlns:a16="http://schemas.microsoft.com/office/drawing/2014/main" id="{B7E6777F-3946-4716-B2F8-D75D1B11F79B}"/>
              </a:ext>
            </a:extLst>
          </p:cNvPr>
          <p:cNvPicPr>
            <a:picLocks noChangeAspect="1"/>
          </p:cNvPicPr>
          <p:nvPr/>
        </p:nvPicPr>
        <p:blipFill>
          <a:blip r:embed="rId3"/>
          <a:stretch>
            <a:fillRect/>
          </a:stretch>
        </p:blipFill>
        <p:spPr>
          <a:xfrm>
            <a:off x="53975" y="1419340"/>
            <a:ext cx="9010650" cy="54102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2"/>
          <p:cNvSpPr txBox="1">
            <a:spLocks noChangeArrowheads="1"/>
          </p:cNvSpPr>
          <p:nvPr/>
        </p:nvSpPr>
        <p:spPr bwMode="auto">
          <a:xfrm>
            <a:off x="152400" y="587375"/>
            <a:ext cx="853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4000" b="1" dirty="0">
                <a:solidFill>
                  <a:schemeClr val="bg1"/>
                </a:solidFill>
                <a:latin typeface="Calibri" pitchFamily="34" charset="0"/>
              </a:rPr>
              <a:t>Interpretation of Confidence Intervals</a:t>
            </a:r>
          </a:p>
        </p:txBody>
      </p:sp>
      <p:pic>
        <p:nvPicPr>
          <p:cNvPr id="59395" name="Picture 2" descr="http://images1.wikia.nocookie.net/__cb20090420224507/uncyclopedia/images/f/f9/Sad_Fac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5518150"/>
            <a:ext cx="42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Rot="1" noChangeAspect="1" noMove="1" noResize="1" noEditPoints="1" noAdjustHandles="1" noChangeArrowheads="1" noChangeShapeType="1" noTextEdit="1"/>
          </p:cNvSpPr>
          <p:nvPr/>
        </p:nvSpPr>
        <p:spPr>
          <a:xfrm>
            <a:off x="0" y="1447800"/>
            <a:ext cx="9144000" cy="4405437"/>
          </a:xfrm>
          <a:prstGeom prst="rect">
            <a:avLst/>
          </a:prstGeom>
          <a:blipFill rotWithShape="1">
            <a:blip r:embed="rId3"/>
            <a:stretch>
              <a:fillRect l="-533" t="-693" r="-867" b="-1247"/>
            </a:stretch>
          </a:blipFill>
        </p:spPr>
        <p:txBody>
          <a:bodyPr/>
          <a:lstStyle/>
          <a:p>
            <a:pPr>
              <a:defRPr/>
            </a:pPr>
            <a:r>
              <a:rPr lang="en-US">
                <a:noFill/>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media-cache-ec0.pinimg.com/736x/35/66/f2/3566f226f267c5ebd743a4b3b61896d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540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828800"/>
            <a:ext cx="4248150" cy="4572000"/>
          </a:xfrm>
          <a:prstGeom prst="rect">
            <a:avLst/>
          </a:prstGeom>
        </p:spPr>
      </p:pic>
      <p:sp>
        <p:nvSpPr>
          <p:cNvPr id="4" name="TextBox 2"/>
          <p:cNvSpPr txBox="1">
            <a:spLocks noChangeArrowheads="1"/>
          </p:cNvSpPr>
          <p:nvPr/>
        </p:nvSpPr>
        <p:spPr bwMode="auto">
          <a:xfrm>
            <a:off x="152400" y="587375"/>
            <a:ext cx="853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4000" b="1" dirty="0">
                <a:solidFill>
                  <a:schemeClr val="bg1"/>
                </a:solidFill>
                <a:latin typeface="Calibri" pitchFamily="34" charset="0"/>
              </a:rPr>
              <a:t>Confidence Intervals</a:t>
            </a:r>
          </a:p>
        </p:txBody>
      </p:sp>
    </p:spTree>
    <p:extLst>
      <p:ext uri="{BB962C8B-B14F-4D97-AF65-F5344CB8AC3E}">
        <p14:creationId xmlns:p14="http://schemas.microsoft.com/office/powerpoint/2010/main" val="3855456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762000"/>
          </a:xfrm>
        </p:spPr>
        <p:txBody>
          <a:bodyPr/>
          <a:lstStyle/>
          <a:p>
            <a:pPr algn="l"/>
            <a:r>
              <a:rPr lang="en-US" b="1" dirty="0">
                <a:solidFill>
                  <a:schemeClr val="bg1"/>
                </a:solidFill>
                <a:latin typeface="Calibri" panose="020F0502020204030204" pitchFamily="34" charset="0"/>
              </a:rPr>
              <a:t>A note on the standard deviation </a:t>
            </a:r>
            <a:r>
              <a:rPr lang="el-GR" b="1" dirty="0">
                <a:solidFill>
                  <a:schemeClr val="bg1"/>
                </a:solidFill>
                <a:latin typeface="Calibri" panose="020F0502020204030204" pitchFamily="34" charset="0"/>
              </a:rPr>
              <a:t>σ</a:t>
            </a:r>
            <a:endParaRPr lang="en-US" b="1" dirty="0">
              <a:solidFill>
                <a:schemeClr val="bg1"/>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0" y="2567723"/>
                <a:ext cx="9144000" cy="4290277"/>
              </a:xfrm>
              <a:prstGeom prst="rect">
                <a:avLst/>
              </a:prstGeom>
              <a:noFill/>
            </p:spPr>
            <p:txBody>
              <a:bodyPr wrap="square" rtlCol="0">
                <a:spAutoFit/>
              </a:bodyPr>
              <a:lstStyle/>
              <a:p>
                <a:r>
                  <a:rPr lang="en-US" sz="2000" dirty="0">
                    <a:latin typeface="Calibri" panose="020F0502020204030204" pitchFamily="34" charset="0"/>
                  </a:rPr>
                  <a:t>But this formula includes </a:t>
                </a:r>
                <a:r>
                  <a:rPr lang="el-GR" sz="2000" dirty="0">
                    <a:latin typeface="Calibri" panose="020F0502020204030204" pitchFamily="34" charset="0"/>
                  </a:rPr>
                  <a:t>σ</a:t>
                </a:r>
                <a:r>
                  <a:rPr lang="en-US" sz="2000" dirty="0">
                    <a:latin typeface="Calibri" panose="020F0502020204030204" pitchFamily="34" charset="0"/>
                  </a:rPr>
                  <a:t>, the population standard deviation. However, one thing we should note is that in practice, if population mean µ is not known then it’s more than likely that the population standard deviation </a:t>
                </a:r>
                <a:r>
                  <a:rPr lang="el-GR" sz="2000" dirty="0">
                    <a:latin typeface="Calibri" panose="020F0502020204030204" pitchFamily="34" charset="0"/>
                  </a:rPr>
                  <a:t>σ</a:t>
                </a:r>
                <a:r>
                  <a:rPr lang="en-US" sz="2000" dirty="0">
                    <a:latin typeface="Calibri" panose="020F0502020204030204" pitchFamily="34" charset="0"/>
                  </a:rPr>
                  <a:t> is also not known, since the formula for </a:t>
                </a:r>
                <a:r>
                  <a:rPr lang="el-GR" sz="2000" dirty="0">
                    <a:latin typeface="Calibri" panose="020F0502020204030204" pitchFamily="34" charset="0"/>
                  </a:rPr>
                  <a:t>σ</a:t>
                </a:r>
                <a:r>
                  <a:rPr lang="en-US" sz="2000" dirty="0">
                    <a:latin typeface="Calibri" panose="020F0502020204030204" pitchFamily="34" charset="0"/>
                  </a:rPr>
                  <a:t> implies knowing µ.</a:t>
                </a:r>
              </a:p>
              <a:p>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In this instance, we simply substitute the sample standard deviation S, the point estimator of the population standard deviation </a:t>
                </a:r>
                <a:r>
                  <a:rPr lang="el-GR" sz="2000" dirty="0">
                    <a:latin typeface="Calibri" panose="020F0502020204030204" pitchFamily="34" charset="0"/>
                  </a:rPr>
                  <a:t>σ</a:t>
                </a:r>
                <a:r>
                  <a:rPr lang="en-US" sz="2000" dirty="0">
                    <a:latin typeface="Calibri" panose="020F0502020204030204" pitchFamily="34" charset="0"/>
                  </a:rPr>
                  <a:t> in the formula. </a:t>
                </a:r>
              </a:p>
              <a:p>
                <a:endParaRPr lang="en-US" sz="2000" dirty="0">
                  <a:latin typeface="Calibri" panose="020F0502020204030204" pitchFamily="34" charset="0"/>
                </a:endParaRPr>
              </a:p>
              <a:p>
                <a:r>
                  <a:rPr lang="en-US" sz="2000" dirty="0">
                    <a:latin typeface="Calibri" panose="020F0502020204030204" pitchFamily="34" charset="0"/>
                  </a:rPr>
                  <a:t>Specifically, if </a:t>
                </a:r>
                <a14:m>
                  <m:oMath xmlns:m="http://schemas.openxmlformats.org/officeDocument/2006/math">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num>
                      <m:den>
                        <m:r>
                          <m:rPr>
                            <m:nor/>
                          </m:rPr>
                          <a:rPr lang="el-GR" sz="2000" dirty="0" smtClean="0">
                            <a:latin typeface="Cambria Math" panose="02040503050406030204" pitchFamily="18" charset="0"/>
                          </a:rPr>
                          <m:t>σ</m:t>
                        </m:r>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𝑛</m:t>
                            </m:r>
                          </m:e>
                        </m:rad>
                      </m:den>
                    </m:f>
                  </m:oMath>
                </a14:m>
                <a:r>
                  <a:rPr lang="en-US" sz="2000" dirty="0">
                    <a:latin typeface="Calibri" panose="020F0502020204030204" pitchFamily="34" charset="0"/>
                  </a:rPr>
                  <a:t> has a standard normal distribution (z), then </a:t>
                </a:r>
                <a14:m>
                  <m:oMath xmlns:m="http://schemas.openxmlformats.org/officeDocument/2006/math">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num>
                      <m:den>
                        <m:r>
                          <a:rPr lang="en-US" sz="2000" i="1">
                            <a:latin typeface="Cambria Math" panose="02040503050406030204" pitchFamily="18" charset="0"/>
                          </a:rPr>
                          <m:t>𝑆</m:t>
                        </m:r>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𝑛</m:t>
                            </m:r>
                          </m:e>
                        </m:rad>
                      </m:den>
                    </m:f>
                  </m:oMath>
                </a14:m>
                <a:r>
                  <a:rPr lang="en-US" sz="2000" dirty="0">
                    <a:latin typeface="Calibri" panose="020F0502020204030204" pitchFamily="34" charset="0"/>
                  </a:rPr>
                  <a:t> has an</a:t>
                </a:r>
                <a:r>
                  <a:rPr lang="en-US" sz="2000" i="1" dirty="0">
                    <a:latin typeface="Calibri" panose="020F0502020204030204" pitchFamily="34" charset="0"/>
                  </a:rPr>
                  <a:t> approximately </a:t>
                </a:r>
                <a:r>
                  <a:rPr lang="en-US" sz="2000" dirty="0">
                    <a:latin typeface="Calibri" panose="020F0502020204030204" pitchFamily="34" charset="0"/>
                  </a:rPr>
                  <a:t>standard normal distribution, but only when n ≥ 40 (some say 30). </a:t>
                </a:r>
              </a:p>
              <a:p>
                <a:r>
                  <a:rPr lang="en-US" sz="2000" dirty="0">
                    <a:latin typeface="Calibri" panose="020F0502020204030204" pitchFamily="34" charset="0"/>
                  </a:rPr>
                  <a:t>Note that when n ≥ 40, the distribution of the original variable, </a:t>
                </a:r>
                <a14:m>
                  <m:oMath xmlns:m="http://schemas.openxmlformats.org/officeDocument/2006/math">
                    <m:r>
                      <a:rPr lang="en-US" sz="2000" i="1">
                        <a:latin typeface="Cambria Math" panose="02040503050406030204" pitchFamily="18" charset="0"/>
                      </a:rPr>
                      <m:t>𝑋</m:t>
                    </m:r>
                  </m:oMath>
                </a14:m>
                <a:r>
                  <a:rPr lang="en-US" sz="2000" dirty="0">
                    <a:latin typeface="Calibri" panose="020F0502020204030204" pitchFamily="34" charset="0"/>
                  </a:rPr>
                  <a:t>, does not matter because of the Central Limit Theorem – that is, </a:t>
                </a:r>
                <a14:m>
                  <m:oMath xmlns:m="http://schemas.openxmlformats.org/officeDocument/2006/math">
                    <m:r>
                      <a:rPr lang="en-US" sz="2000" i="1">
                        <a:latin typeface="Cambria Math" panose="02040503050406030204" pitchFamily="18" charset="0"/>
                      </a:rPr>
                      <m:t>𝑋</m:t>
                    </m:r>
                  </m:oMath>
                </a14:m>
                <a:r>
                  <a:rPr lang="en-US" sz="2000" dirty="0">
                    <a:latin typeface="Calibri" panose="020F0502020204030204" pitchFamily="34" charset="0"/>
                  </a:rPr>
                  <a:t> does not have to be normal.</a:t>
                </a:r>
              </a:p>
            </p:txBody>
          </p:sp>
        </mc:Choice>
        <mc:Fallback xmlns="">
          <p:sp>
            <p:nvSpPr>
              <p:cNvPr id="3" name="TextBox 2"/>
              <p:cNvSpPr txBox="1">
                <a:spLocks noRot="1" noChangeAspect="1" noMove="1" noResize="1" noEditPoints="1" noAdjustHandles="1" noChangeArrowheads="1" noChangeShapeType="1" noTextEdit="1"/>
              </p:cNvSpPr>
              <p:nvPr/>
            </p:nvSpPr>
            <p:spPr>
              <a:xfrm>
                <a:off x="0" y="2567723"/>
                <a:ext cx="9144000" cy="4290277"/>
              </a:xfrm>
              <a:prstGeom prst="rect">
                <a:avLst/>
              </a:prstGeom>
              <a:blipFill>
                <a:blip r:embed="rId2"/>
                <a:stretch>
                  <a:fillRect l="-667" t="-710" r="-53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08F9DB6-C122-4F20-95C3-4B95F98DCAB6}"/>
                  </a:ext>
                </a:extLst>
              </p:cNvPr>
              <p:cNvSpPr/>
              <p:nvPr/>
            </p:nvSpPr>
            <p:spPr>
              <a:xfrm>
                <a:off x="1257300" y="1905000"/>
                <a:ext cx="6553200" cy="6166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r>
                        <a:rPr lang="en-US" sz="1800" i="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f>
                            <m:fPr>
                              <m:type m:val="lin"/>
                              <m:ctrlPr>
                                <a:rPr lang="en-US" sz="1800" i="1">
                                  <a:latin typeface="Cambria Math" panose="02040503050406030204" pitchFamily="18" charset="0"/>
                                </a:rPr>
                              </m:ctrlPr>
                            </m:fPr>
                            <m:num>
                              <m:r>
                                <a:rPr lang="en-US" sz="1800" i="1">
                                  <a:latin typeface="Cambria Math" panose="02040503050406030204" pitchFamily="18" charset="0"/>
                                </a:rPr>
                                <m:t>𝛼</m:t>
                              </m:r>
                            </m:num>
                            <m:den>
                              <m:r>
                                <a:rPr lang="en-US" sz="1800" i="0">
                                  <a:latin typeface="Cambria Math" panose="02040503050406030204" pitchFamily="18" charset="0"/>
                                </a:rPr>
                                <m:t>2</m:t>
                              </m:r>
                            </m:den>
                          </m:f>
                        </m:sub>
                      </m:sSub>
                      <m:r>
                        <a:rPr lang="en-US" sz="1800" i="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𝑋</m:t>
                              </m:r>
                            </m:sub>
                          </m:sSub>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𝑛</m:t>
                              </m:r>
                            </m:e>
                          </m:rad>
                        </m:den>
                      </m:f>
                      <m:r>
                        <a:rPr lang="en-US" sz="1800" i="0">
                          <a:latin typeface="Cambria Math" panose="02040503050406030204" pitchFamily="18" charset="0"/>
                        </a:rPr>
                        <m:t>&lt;</m:t>
                      </m:r>
                      <m:r>
                        <a:rPr lang="en-US" sz="1800" i="1">
                          <a:latin typeface="Cambria Math" panose="02040503050406030204" pitchFamily="18" charset="0"/>
                        </a:rPr>
                        <m:t>𝜇</m:t>
                      </m:r>
                      <m:r>
                        <a:rPr lang="en-US" sz="1800" i="0">
                          <a:latin typeface="Cambria Math" panose="02040503050406030204" pitchFamily="18" charset="0"/>
                        </a:rPr>
                        <m:t>&lt;</m:t>
                      </m:r>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r>
                        <a:rPr lang="en-US" sz="1800" i="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f>
                            <m:fPr>
                              <m:type m:val="lin"/>
                              <m:ctrlPr>
                                <a:rPr lang="en-US" sz="1800" i="1">
                                  <a:latin typeface="Cambria Math" panose="02040503050406030204" pitchFamily="18" charset="0"/>
                                </a:rPr>
                              </m:ctrlPr>
                            </m:fPr>
                            <m:num>
                              <m:r>
                                <a:rPr lang="en-US" sz="1800" i="1">
                                  <a:latin typeface="Cambria Math" panose="02040503050406030204" pitchFamily="18" charset="0"/>
                                </a:rPr>
                                <m:t>𝛼</m:t>
                              </m:r>
                            </m:num>
                            <m:den>
                              <m:r>
                                <a:rPr lang="en-US" sz="1800" i="0">
                                  <a:latin typeface="Cambria Math" panose="02040503050406030204" pitchFamily="18" charset="0"/>
                                </a:rPr>
                                <m:t>2</m:t>
                              </m:r>
                            </m:den>
                          </m:f>
                        </m:sub>
                      </m:sSub>
                      <m:r>
                        <a:rPr lang="en-US" sz="1800" i="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𝑋</m:t>
                              </m:r>
                            </m:sub>
                          </m:sSub>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𝑛</m:t>
                              </m:r>
                            </m:e>
                          </m:rad>
                        </m:den>
                      </m:f>
                    </m:oMath>
                  </m:oMathPara>
                </a14:m>
                <a:endParaRPr lang="en-US" dirty="0"/>
              </a:p>
            </p:txBody>
          </p:sp>
        </mc:Choice>
        <mc:Fallback xmlns="">
          <p:sp>
            <p:nvSpPr>
              <p:cNvPr id="4" name="Rectangle 3">
                <a:extLst>
                  <a:ext uri="{FF2B5EF4-FFF2-40B4-BE49-F238E27FC236}">
                    <a16:creationId xmlns:a16="http://schemas.microsoft.com/office/drawing/2014/main" id="{E08F9DB6-C122-4F20-95C3-4B95F98DCAB6}"/>
                  </a:ext>
                </a:extLst>
              </p:cNvPr>
              <p:cNvSpPr>
                <a:spLocks noRot="1" noChangeAspect="1" noMove="1" noResize="1" noEditPoints="1" noAdjustHandles="1" noChangeArrowheads="1" noChangeShapeType="1" noTextEdit="1"/>
              </p:cNvSpPr>
              <p:nvPr/>
            </p:nvSpPr>
            <p:spPr>
              <a:xfrm>
                <a:off x="1257300" y="1905000"/>
                <a:ext cx="6553200" cy="616644"/>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321054-D8DB-40F0-86DE-65049ABB0320}"/>
              </a:ext>
            </a:extLst>
          </p:cNvPr>
          <p:cNvSpPr txBox="1"/>
          <p:nvPr/>
        </p:nvSpPr>
        <p:spPr>
          <a:xfrm>
            <a:off x="0" y="1360557"/>
            <a:ext cx="9144000" cy="707886"/>
          </a:xfrm>
          <a:prstGeom prst="rect">
            <a:avLst/>
          </a:prstGeom>
          <a:noFill/>
        </p:spPr>
        <p:txBody>
          <a:bodyPr wrap="square" rtlCol="0">
            <a:spAutoFit/>
          </a:bodyPr>
          <a:lstStyle/>
          <a:p>
            <a:r>
              <a:rPr lang="en-US" sz="2000" dirty="0">
                <a:latin typeface="Calibri" panose="020F0502020204030204" pitchFamily="34" charset="0"/>
              </a:rPr>
              <a:t>We’ve seen that the confidence interval for the population mean can be calculated using the formula</a:t>
            </a:r>
          </a:p>
        </p:txBody>
      </p:sp>
      <mc:AlternateContent xmlns:mc="http://schemas.openxmlformats.org/markup-compatibility/2006" xmlns:a14="http://schemas.microsoft.com/office/drawing/2010/main">
        <mc:Choice Requires="a14">
          <p:sp>
            <p:nvSpPr>
              <p:cNvPr id="7" name="TextBox 6"/>
              <p:cNvSpPr txBox="1"/>
              <p:nvPr/>
            </p:nvSpPr>
            <p:spPr>
              <a:xfrm>
                <a:off x="3124200" y="3824727"/>
                <a:ext cx="289560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𝑋</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𝑋</m:t>
                                  </m:r>
                                  <m:r>
                                    <a:rPr lang="en-US" sz="1800" i="1">
                                      <a:latin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𝝁</m:t>
                                  </m:r>
                                  <m:r>
                                    <a:rPr lang="en-US" sz="1800" i="1">
                                      <a:latin typeface="Cambria Math" panose="02040503050406030204" pitchFamily="18" charset="0"/>
                                    </a:rPr>
                                    <m:t>)</m:t>
                                  </m:r>
                                </m:e>
                                <m:sup>
                                  <m:r>
                                    <a:rPr lang="en-US" sz="1800" b="0" i="1" smtClean="0">
                                      <a:latin typeface="Cambria Math" panose="02040503050406030204" pitchFamily="18" charset="0"/>
                                    </a:rPr>
                                    <m:t>2</m:t>
                                  </m:r>
                                </m:sup>
                              </m:sSup>
                            </m:e>
                          </m:d>
                        </m:e>
                      </m:rad>
                    </m:oMath>
                  </m:oMathPara>
                </a14:m>
                <a:endParaRPr lang="en-US"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3124200" y="3824727"/>
                <a:ext cx="2895600" cy="427746"/>
              </a:xfrm>
              <a:prstGeom prst="rect">
                <a:avLst/>
              </a:prstGeom>
              <a:blipFill>
                <a:blip r:embed="rId4"/>
                <a:stretch>
                  <a:fillRect b="-11268"/>
                </a:stretch>
              </a:blipFill>
            </p:spPr>
            <p:txBody>
              <a:bodyPr/>
              <a:lstStyle/>
              <a:p>
                <a:r>
                  <a:rPr lang="en-US">
                    <a:noFill/>
                  </a:rPr>
                  <a:t> </a:t>
                </a:r>
              </a:p>
            </p:txBody>
          </p:sp>
        </mc:Fallback>
      </mc:AlternateContent>
      <p:cxnSp>
        <p:nvCxnSpPr>
          <p:cNvPr id="9" name="Straight Arrow Connector 8"/>
          <p:cNvCxnSpPr/>
          <p:nvPr/>
        </p:nvCxnSpPr>
        <p:spPr>
          <a:xfrm>
            <a:off x="2209800" y="3733800"/>
            <a:ext cx="2819400" cy="304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0620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443" name="TextBox 3"/>
              <p:cNvSpPr txBox="1">
                <a:spLocks noChangeArrowheads="1"/>
              </p:cNvSpPr>
              <p:nvPr/>
            </p:nvSpPr>
            <p:spPr bwMode="auto">
              <a:xfrm>
                <a:off x="1600200" y="2870200"/>
                <a:ext cx="7239000" cy="12125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ea typeface="Calibri" pitchFamily="34" charset="0"/>
                    <a:cs typeface="Calibri" pitchFamily="34" charset="0"/>
                  </a:rPr>
                  <a:t>Fact: </a:t>
                </a:r>
                <a:r>
                  <a:rPr lang="en-US" sz="2000" i="1" dirty="0">
                    <a:latin typeface="Calibri" pitchFamily="34" charset="0"/>
                    <a:ea typeface="Calibri" pitchFamily="34" charset="0"/>
                    <a:cs typeface="Calibri" pitchFamily="34" charset="0"/>
                  </a:rPr>
                  <a:t>When n is small, sample </a:t>
                </a:r>
                <a:r>
                  <a:rPr lang="en-US" sz="2000" i="1" dirty="0" err="1">
                    <a:latin typeface="Calibri" pitchFamily="34" charset="0"/>
                    <a:ea typeface="Calibri" pitchFamily="34" charset="0"/>
                    <a:cs typeface="Calibri" pitchFamily="34" charset="0"/>
                  </a:rPr>
                  <a:t>s.d.</a:t>
                </a:r>
                <a:r>
                  <a:rPr lang="en-US" sz="2000" i="1" dirty="0">
                    <a:latin typeface="Calibri" pitchFamily="34" charset="0"/>
                    <a:ea typeface="Calibri" pitchFamily="34" charset="0"/>
                    <a:cs typeface="Calibri" pitchFamily="34" charset="0"/>
                  </a:rPr>
                  <a:t> </a:t>
                </a:r>
                <a:r>
                  <a:rPr lang="en-US" sz="2000" b="1" i="1" dirty="0">
                    <a:latin typeface="Calibri" pitchFamily="34" charset="0"/>
                    <a:ea typeface="Calibri" pitchFamily="34" charset="0"/>
                    <a:cs typeface="Calibri" pitchFamily="34" charset="0"/>
                  </a:rPr>
                  <a:t>s</a:t>
                </a:r>
                <a:r>
                  <a:rPr lang="en-US" sz="2000" i="1" dirty="0">
                    <a:latin typeface="Calibri" pitchFamily="34" charset="0"/>
                    <a:ea typeface="Calibri" pitchFamily="34" charset="0"/>
                    <a:cs typeface="Calibri" pitchFamily="34" charset="0"/>
                  </a:rPr>
                  <a:t> isn’t necessarily close to population </a:t>
                </a:r>
                <a:r>
                  <a:rPr lang="en-US" sz="2000" i="1" dirty="0" err="1">
                    <a:latin typeface="Calibri" pitchFamily="34" charset="0"/>
                    <a:ea typeface="Calibri" pitchFamily="34" charset="0"/>
                    <a:cs typeface="Calibri" pitchFamily="34" charset="0"/>
                  </a:rPr>
                  <a:t>s.d.</a:t>
                </a:r>
                <a:r>
                  <a:rPr lang="en-US" sz="2000" i="1" dirty="0">
                    <a:latin typeface="Calibri" pitchFamily="34" charset="0"/>
                    <a:ea typeface="Calibri" pitchFamily="34" charset="0"/>
                    <a:cs typeface="Calibri" pitchFamily="34" charset="0"/>
                  </a:rPr>
                  <a:t> </a:t>
                </a:r>
                <a:r>
                  <a:rPr lang="el-GR" sz="2000" b="1" i="1" dirty="0">
                    <a:latin typeface="Calibri" pitchFamily="34" charset="0"/>
                    <a:ea typeface="Calibri" pitchFamily="34" charset="0"/>
                    <a:cs typeface="Calibri" pitchFamily="34" charset="0"/>
                  </a:rPr>
                  <a:t>σ</a:t>
                </a:r>
                <a:r>
                  <a:rPr lang="en-US" sz="2000" i="1" dirty="0">
                    <a:latin typeface="Calibri" pitchFamily="34" charset="0"/>
                    <a:ea typeface="Calibri" pitchFamily="34" charset="0"/>
                    <a:cs typeface="Calibri" pitchFamily="34" charset="0"/>
                  </a:rPr>
                  <a:t>. This implies that the distribution of  </a:t>
                </a:r>
                <a14:m>
                  <m:oMath xmlns:m="http://schemas.openxmlformats.org/officeDocument/2006/math">
                    <m:f>
                      <m:fPr>
                        <m:ctrlPr>
                          <a:rPr lang="en-US" sz="2000" i="1" smtClean="0">
                            <a:latin typeface="Cambria Math" panose="02040503050406030204" pitchFamily="18" charset="0"/>
                          </a:rPr>
                        </m:ctrlPr>
                      </m:fPr>
                      <m:num>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𝜇</m:t>
                        </m:r>
                      </m:num>
                      <m:den>
                        <m:r>
                          <a:rPr lang="en-US" sz="2000" b="0" i="1" smtClean="0">
                            <a:latin typeface="Cambria Math" panose="02040503050406030204" pitchFamily="18" charset="0"/>
                          </a:rPr>
                          <m:t>𝑆</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𝑛</m:t>
                            </m:r>
                          </m:e>
                        </m:rad>
                      </m:den>
                    </m:f>
                  </m:oMath>
                </a14:m>
                <a:r>
                  <a:rPr lang="en-US" sz="2000" i="1" dirty="0">
                    <a:latin typeface="Calibri" pitchFamily="34" charset="0"/>
                    <a:ea typeface="Calibri" pitchFamily="34" charset="0"/>
                    <a:cs typeface="Calibri" pitchFamily="34" charset="0"/>
                  </a:rPr>
                  <a:t> will be more spread out than the standard normal distribution.</a:t>
                </a:r>
              </a:p>
            </p:txBody>
          </p:sp>
        </mc:Choice>
        <mc:Fallback xmlns="">
          <p:sp>
            <p:nvSpPr>
              <p:cNvPr id="61443" name="TextBox 3"/>
              <p:cNvSpPr txBox="1">
                <a:spLocks noRot="1" noChangeAspect="1" noMove="1" noResize="1" noEditPoints="1" noAdjustHandles="1" noChangeArrowheads="1" noChangeShapeType="1" noTextEdit="1"/>
              </p:cNvSpPr>
              <p:nvPr/>
            </p:nvSpPr>
            <p:spPr bwMode="auto">
              <a:xfrm>
                <a:off x="1600200" y="2870200"/>
                <a:ext cx="7239000" cy="1212511"/>
              </a:xfrm>
              <a:prstGeom prst="rect">
                <a:avLst/>
              </a:prstGeom>
              <a:blipFill rotWithShape="0">
                <a:blip r:embed="rId4"/>
                <a:stretch>
                  <a:fillRect l="-927" t="-3015" b="-80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6725"/>
            <a:ext cx="9144000"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6"/>
          <p:cNvSpPr>
            <a:spLocks noChangeArrowheads="1"/>
          </p:cNvSpPr>
          <p:nvPr/>
        </p:nvSpPr>
        <p:spPr bwMode="auto">
          <a:xfrm>
            <a:off x="152400" y="5048250"/>
            <a:ext cx="8229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sz="2200" dirty="0">
                <a:latin typeface="Calibri" pitchFamily="34" charset="0"/>
              </a:rPr>
              <a:t>Critical values for selected </a:t>
            </a:r>
            <a:r>
              <a:rPr lang="el-GR" sz="2200" dirty="0">
                <a:latin typeface="Calibri" pitchFamily="34" charset="0"/>
              </a:rPr>
              <a:t>ν</a:t>
            </a:r>
            <a:r>
              <a:rPr lang="en-US" sz="2200" dirty="0">
                <a:latin typeface="Calibri" pitchFamily="34" charset="0"/>
              </a:rPr>
              <a:t> and </a:t>
            </a:r>
            <a:r>
              <a:rPr lang="el-GR" sz="2200" dirty="0">
                <a:latin typeface="Calibri" pitchFamily="34" charset="0"/>
              </a:rPr>
              <a:t>α</a:t>
            </a:r>
            <a:r>
              <a:rPr lang="en-US" sz="2200" dirty="0">
                <a:latin typeface="Calibri" pitchFamily="34" charset="0"/>
              </a:rPr>
              <a:t> can be found at:</a:t>
            </a:r>
          </a:p>
          <a:p>
            <a:pPr eaLnBrk="0" hangingPunct="0"/>
            <a:r>
              <a:rPr lang="en-US" sz="2000" dirty="0">
                <a:latin typeface="Calibri" pitchFamily="34" charset="0"/>
                <a:hlinkClick r:id="rId4"/>
              </a:rPr>
              <a:t>http://easycalculation.com/statistics/t-distribution-critical-value-table.php</a:t>
            </a:r>
            <a:endParaRPr lang="en-US" sz="2200" u="sng" dirty="0">
              <a:latin typeface="Calibri" pitchFamily="34" charset="0"/>
            </a:endParaRPr>
          </a:p>
        </p:txBody>
      </p:sp>
      <p:sp>
        <p:nvSpPr>
          <p:cNvPr id="2" name="TextBox 1"/>
          <p:cNvSpPr txBox="1"/>
          <p:nvPr/>
        </p:nvSpPr>
        <p:spPr>
          <a:xfrm>
            <a:off x="152400" y="1295400"/>
            <a:ext cx="8839200" cy="461665"/>
          </a:xfrm>
          <a:prstGeom prst="rect">
            <a:avLst/>
          </a:prstGeom>
          <a:noFill/>
        </p:spPr>
        <p:txBody>
          <a:bodyPr wrap="square" rtlCol="0">
            <a:spAutoFit/>
          </a:bodyPr>
          <a:lstStyle/>
          <a:p>
            <a:r>
              <a:rPr lang="en-US" dirty="0">
                <a:latin typeface="Calibri" panose="020F0502020204030204" pitchFamily="34" charset="0"/>
              </a:rPr>
              <a:t>T- Distribution has two parameters: </a:t>
            </a:r>
            <a:r>
              <a:rPr lang="el-GR" dirty="0">
                <a:latin typeface="Calibri" pitchFamily="34" charset="0"/>
              </a:rPr>
              <a:t>α</a:t>
            </a:r>
            <a:r>
              <a:rPr lang="en-US" dirty="0">
                <a:latin typeface="Calibri" pitchFamily="34" charset="0"/>
              </a:rPr>
              <a:t>,</a:t>
            </a:r>
            <a:r>
              <a:rPr lang="el-GR" dirty="0">
                <a:latin typeface="Calibri" pitchFamily="34" charset="0"/>
              </a:rPr>
              <a:t> </a:t>
            </a:r>
            <a:r>
              <a:rPr lang="en-US" dirty="0">
                <a:latin typeface="Calibri" panose="020F0502020204030204" pitchFamily="34" charset="0"/>
              </a:rPr>
              <a:t>and degrees of freedom </a:t>
            </a:r>
            <a:r>
              <a:rPr lang="el-GR" dirty="0">
                <a:latin typeface="Calibri" pitchFamily="34" charset="0"/>
              </a:rPr>
              <a:t>ν</a:t>
            </a:r>
            <a:endParaRPr lang="en-US" dirty="0">
              <a:latin typeface="Calibri" panose="020F050202020403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descr="d:\Shared PC\1 POWERPOINT JOBS\Devore 6e\chap07\ch07D_Page_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7838"/>
            <a:ext cx="9121775" cy="638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8600" y="609600"/>
            <a:ext cx="8001000" cy="685800"/>
          </a:xfrm>
        </p:spPr>
        <p:txBody>
          <a:bodyPr/>
          <a:lstStyle/>
          <a:p>
            <a:pPr algn="l"/>
            <a:r>
              <a:rPr lang="en-US" sz="3600" b="1" dirty="0">
                <a:solidFill>
                  <a:schemeClr val="bg1"/>
                </a:solidFill>
                <a:latin typeface="Calibri" pitchFamily="34" charset="0"/>
                <a:ea typeface="Calibri" pitchFamily="34" charset="0"/>
                <a:cs typeface="Calibri" pitchFamily="34" charset="0"/>
              </a:rPr>
              <a:t>Illustration</a:t>
            </a:r>
            <a:endParaRPr lang="en-US" sz="3600" b="1" dirty="0">
              <a:solidFill>
                <a:schemeClr val="bg1"/>
              </a:solidFill>
            </a:endParaRPr>
          </a:p>
        </p:txBody>
      </p:sp>
      <p:sp>
        <p:nvSpPr>
          <p:cNvPr id="2" name="TextBox 1"/>
          <p:cNvSpPr txBox="1"/>
          <p:nvPr/>
        </p:nvSpPr>
        <p:spPr>
          <a:xfrm>
            <a:off x="4724400" y="1460599"/>
            <a:ext cx="4191000" cy="4154984"/>
          </a:xfrm>
          <a:prstGeom prst="rect">
            <a:avLst/>
          </a:prstGeom>
          <a:noFill/>
        </p:spPr>
        <p:txBody>
          <a:bodyPr wrap="square" rtlCol="0">
            <a:spAutoFit/>
          </a:bodyPr>
          <a:lstStyle/>
          <a:p>
            <a:r>
              <a:rPr lang="en-US" i="1" dirty="0">
                <a:latin typeface="Calibri" panose="020F0502020204030204" pitchFamily="34" charset="0"/>
              </a:rPr>
              <a:t>For instance, in the two-tailed scenario when df=10 and </a:t>
            </a:r>
            <a:r>
              <a:rPr lang="el-GR" i="1" dirty="0">
                <a:latin typeface="Calibri" panose="020F0502020204030204" pitchFamily="34" charset="0"/>
              </a:rPr>
              <a:t>α</a:t>
            </a:r>
            <a:r>
              <a:rPr lang="en-US" i="1" dirty="0">
                <a:latin typeface="Calibri" panose="020F0502020204030204" pitchFamily="34" charset="0"/>
              </a:rPr>
              <a:t>=0.05 (</a:t>
            </a:r>
            <a:r>
              <a:rPr lang="el-GR" i="1" dirty="0">
                <a:latin typeface="Calibri" panose="020F0502020204030204" pitchFamily="34" charset="0"/>
              </a:rPr>
              <a:t>α</a:t>
            </a:r>
            <a:r>
              <a:rPr lang="en-US" i="1" dirty="0">
                <a:latin typeface="Calibri" panose="020F0502020204030204" pitchFamily="34" charset="0"/>
              </a:rPr>
              <a:t>/2=0.025 is in the right tail and </a:t>
            </a:r>
            <a:r>
              <a:rPr lang="el-GR" i="1" dirty="0">
                <a:latin typeface="Calibri" panose="020F0502020204030204" pitchFamily="34" charset="0"/>
              </a:rPr>
              <a:t>α</a:t>
            </a:r>
            <a:r>
              <a:rPr lang="en-US" i="1" dirty="0">
                <a:latin typeface="Calibri" panose="020F0502020204030204" pitchFamily="34" charset="0"/>
              </a:rPr>
              <a:t>/2=0.025 is in the left tail), the critical value of t is 2.228.</a:t>
            </a:r>
          </a:p>
          <a:p>
            <a:endParaRPr lang="en-US" i="1" dirty="0">
              <a:latin typeface="Calibri" panose="020F0502020204030204" pitchFamily="34" charset="0"/>
            </a:endParaRPr>
          </a:p>
          <a:p>
            <a:r>
              <a:rPr lang="en-US" i="1" dirty="0">
                <a:latin typeface="Calibri" panose="020F0502020204030204" pitchFamily="34" charset="0"/>
              </a:rPr>
              <a:t>Note that as df increases, the critical value approaches 1.96, which is what we get from the standard normal distribution!</a:t>
            </a:r>
          </a:p>
        </p:txBody>
      </p:sp>
      <p:sp>
        <p:nvSpPr>
          <p:cNvPr id="4" name="Rectangle 3"/>
          <p:cNvSpPr/>
          <p:nvPr/>
        </p:nvSpPr>
        <p:spPr>
          <a:xfrm>
            <a:off x="4724400" y="5780782"/>
            <a:ext cx="4114800" cy="1077218"/>
          </a:xfrm>
          <a:prstGeom prst="rect">
            <a:avLst/>
          </a:prstGeom>
        </p:spPr>
        <p:txBody>
          <a:bodyPr wrap="square">
            <a:spAutoFit/>
          </a:bodyPr>
          <a:lstStyle/>
          <a:p>
            <a:r>
              <a:rPr lang="en-US" sz="1600" i="1" dirty="0">
                <a:latin typeface="Calibri" panose="020F0502020204030204" pitchFamily="34" charset="0"/>
              </a:rPr>
              <a:t>Full table available at: </a:t>
            </a:r>
            <a:r>
              <a:rPr lang="en-US" sz="1600" i="1" dirty="0">
                <a:latin typeface="Calibri" panose="020F0502020204030204" pitchFamily="34" charset="0"/>
                <a:hlinkClick r:id="rId3"/>
              </a:rPr>
              <a:t>https://image.slidesharecdn.com/93critvaluetables4th-130205072909-phpapp02/95/93-crit-valuetables4th-2-638.jpg?cb=1360049422</a:t>
            </a:r>
            <a:r>
              <a:rPr lang="en-US" sz="1600" i="1" dirty="0">
                <a:latin typeface="Calibri" panose="020F0502020204030204" pitchFamily="34" charset="0"/>
              </a:rPr>
              <a:t> </a:t>
            </a:r>
            <a:endParaRPr lang="en-US" sz="1600" dirty="0"/>
          </a:p>
        </p:txBody>
      </p:sp>
      <p:pic>
        <p:nvPicPr>
          <p:cNvPr id="6" name="Picture 5">
            <a:extLst>
              <a:ext uri="{FF2B5EF4-FFF2-40B4-BE49-F238E27FC236}">
                <a16:creationId xmlns:a16="http://schemas.microsoft.com/office/drawing/2014/main" id="{91FFD22A-1353-4650-B075-FB2C6E428B8B}"/>
              </a:ext>
            </a:extLst>
          </p:cNvPr>
          <p:cNvPicPr>
            <a:picLocks noChangeAspect="1"/>
          </p:cNvPicPr>
          <p:nvPr/>
        </p:nvPicPr>
        <p:blipFill>
          <a:blip r:embed="rId4"/>
          <a:stretch>
            <a:fillRect/>
          </a:stretch>
        </p:blipFill>
        <p:spPr>
          <a:xfrm>
            <a:off x="0" y="1371600"/>
            <a:ext cx="4191000" cy="5483325"/>
          </a:xfrm>
          <a:prstGeom prst="rect">
            <a:avLst/>
          </a:prstGeom>
        </p:spPr>
      </p:pic>
      <p:sp>
        <p:nvSpPr>
          <p:cNvPr id="7" name="Rectangle 6">
            <a:extLst>
              <a:ext uri="{FF2B5EF4-FFF2-40B4-BE49-F238E27FC236}">
                <a16:creationId xmlns:a16="http://schemas.microsoft.com/office/drawing/2014/main" id="{42765DD1-12D4-451A-B589-B4EC6DB2A1F5}"/>
              </a:ext>
            </a:extLst>
          </p:cNvPr>
          <p:cNvSpPr/>
          <p:nvPr/>
        </p:nvSpPr>
        <p:spPr>
          <a:xfrm>
            <a:off x="1371600" y="1371600"/>
            <a:ext cx="914400" cy="54833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72CB5F-EB58-49E4-8008-E562DB9F08B9}"/>
              </a:ext>
            </a:extLst>
          </p:cNvPr>
          <p:cNvSpPr/>
          <p:nvPr/>
        </p:nvSpPr>
        <p:spPr>
          <a:xfrm>
            <a:off x="0" y="4267200"/>
            <a:ext cx="2286000" cy="152400"/>
          </a:xfrm>
          <a:prstGeom prst="rect">
            <a:avLst/>
          </a:prstGeom>
          <a:no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58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609600"/>
            <a:ext cx="8229600" cy="685800"/>
          </a:xfrm>
        </p:spPr>
        <p:txBody>
          <a:bodyPr/>
          <a:lstStyle/>
          <a:p>
            <a:pPr algn="l" eaLnBrk="1" hangingPunct="1"/>
            <a:r>
              <a:rPr lang="en-US" sz="3200" b="1" dirty="0">
                <a:solidFill>
                  <a:schemeClr val="bg1"/>
                </a:solidFill>
                <a:latin typeface="Calibri" pitchFamily="34" charset="0"/>
              </a:rPr>
              <a:t>Example of a PMF</a:t>
            </a:r>
          </a:p>
        </p:txBody>
      </p:sp>
      <p:sp>
        <p:nvSpPr>
          <p:cNvPr id="8195" name="TextBox 3"/>
          <p:cNvSpPr txBox="1">
            <a:spLocks noChangeArrowheads="1"/>
          </p:cNvSpPr>
          <p:nvPr/>
        </p:nvSpPr>
        <p:spPr bwMode="auto">
          <a:xfrm>
            <a:off x="152400" y="1447800"/>
            <a:ext cx="8763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Suppose we go to a university bookstore during the first week of classes and observe whether the next person buying a computer buys a laptop or a desktop model. Let </a:t>
            </a:r>
            <a:r>
              <a:rPr lang="en-US" sz="2000" dirty="0" err="1">
                <a:latin typeface="Calibri" pitchFamily="34" charset="0"/>
              </a:rPr>
              <a:t>rv</a:t>
            </a:r>
            <a:r>
              <a:rPr lang="en-US" sz="2000" dirty="0">
                <a:latin typeface="Calibri" pitchFamily="34" charset="0"/>
              </a:rPr>
              <a:t> X=1 if the customer purchases a laptop computer, and X=0 if the customer purchases a desktop computer. If 20% of all purchasers during that week select a laptop, the </a:t>
            </a:r>
            <a:r>
              <a:rPr lang="en-US" sz="2000" dirty="0" err="1">
                <a:latin typeface="Calibri" pitchFamily="34" charset="0"/>
              </a:rPr>
              <a:t>pmf</a:t>
            </a:r>
            <a:r>
              <a:rPr lang="en-US" sz="2000" dirty="0">
                <a:latin typeface="Calibri" pitchFamily="34" charset="0"/>
              </a:rPr>
              <a:t> for X is:</a:t>
            </a:r>
          </a:p>
          <a:p>
            <a:pPr eaLnBrk="1" hangingPunct="1"/>
            <a:endParaRPr lang="en-US" sz="2000" dirty="0">
              <a:latin typeface="Calibri" pitchFamily="34" charset="0"/>
            </a:endParaRPr>
          </a:p>
          <a:p>
            <a:pPr eaLnBrk="1" hangingPunct="1"/>
            <a:r>
              <a:rPr lang="en-US" sz="2000" dirty="0">
                <a:latin typeface="Calibri" pitchFamily="34" charset="0"/>
              </a:rPr>
              <a:t>p(0) = P(X=0) = P(next customer purchases a desktop model) = 0.8</a:t>
            </a:r>
          </a:p>
          <a:p>
            <a:pPr eaLnBrk="1" hangingPunct="1"/>
            <a:r>
              <a:rPr lang="en-US" sz="2000" dirty="0">
                <a:latin typeface="Calibri" pitchFamily="34" charset="0"/>
              </a:rPr>
              <a:t>p(1) = P(X=1) = P(next customer purchases a laptop model) = 0.2</a:t>
            </a:r>
          </a:p>
          <a:p>
            <a:pPr eaLnBrk="1" hangingPunct="1"/>
            <a:r>
              <a:rPr lang="en-US" sz="2000" dirty="0">
                <a:latin typeface="Calibri" pitchFamily="34" charset="0"/>
              </a:rPr>
              <a:t>p(x) = P(X=x) = 0 for x </a:t>
            </a:r>
            <a:r>
              <a:rPr lang="en-US" sz="2000" dirty="0"/>
              <a:t>≠</a:t>
            </a:r>
            <a:r>
              <a:rPr lang="en-US" sz="2000" dirty="0">
                <a:latin typeface="Calibri" pitchFamily="34" charset="0"/>
              </a:rPr>
              <a:t> 0 or 1</a:t>
            </a:r>
            <a:endParaRPr lang="en-US" sz="2000" dirty="0"/>
          </a:p>
        </p:txBody>
      </p:sp>
      <p:sp>
        <p:nvSpPr>
          <p:cNvPr id="8196"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819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198"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38600" y="5334000"/>
            <a:ext cx="44862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24400"/>
            <a:ext cx="28765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Box 11"/>
          <p:cNvSpPr txBox="1">
            <a:spLocks noChangeArrowheads="1"/>
          </p:cNvSpPr>
          <p:nvPr/>
        </p:nvSpPr>
        <p:spPr bwMode="auto">
          <a:xfrm>
            <a:off x="304800" y="6400800"/>
            <a:ext cx="257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i="1">
                <a:solidFill>
                  <a:srgbClr val="CC3300"/>
                </a:solidFill>
                <a:latin typeface="Calibri" pitchFamily="34" charset="0"/>
              </a:rPr>
              <a:t>Probability Histogram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8600" y="609600"/>
            <a:ext cx="8001000" cy="685800"/>
          </a:xfrm>
        </p:spPr>
        <p:txBody>
          <a:bodyPr/>
          <a:lstStyle/>
          <a:p>
            <a:pPr algn="l" eaLnBrk="1" hangingPunct="1"/>
            <a:r>
              <a:rPr lang="en-US" sz="3600" b="1" i="1" dirty="0">
                <a:solidFill>
                  <a:schemeClr val="bg1"/>
                </a:solidFill>
                <a:latin typeface="Calibri" pitchFamily="34" charset="0"/>
                <a:ea typeface="Calibri" pitchFamily="34" charset="0"/>
                <a:cs typeface="Calibri" pitchFamily="34" charset="0"/>
              </a:rPr>
              <a:t>t</a:t>
            </a:r>
            <a:r>
              <a:rPr lang="en-US" sz="3600" b="1" dirty="0">
                <a:solidFill>
                  <a:schemeClr val="bg1"/>
                </a:solidFill>
                <a:latin typeface="Calibri" pitchFamily="34" charset="0"/>
                <a:ea typeface="Calibri" pitchFamily="34" charset="0"/>
                <a:cs typeface="Calibri" pitchFamily="34" charset="0"/>
              </a:rPr>
              <a:t> Confidence Interval</a:t>
            </a:r>
          </a:p>
        </p:txBody>
      </p:sp>
      <p:sp>
        <p:nvSpPr>
          <p:cNvPr id="65539" name="TextBox 3"/>
          <p:cNvSpPr txBox="1">
            <a:spLocks noRot="1" noChangeAspect="1" noMove="1" noResize="1" noEditPoints="1" noAdjustHandles="1" noChangeArrowheads="1" noChangeShapeType="1" noTextEdit="1"/>
          </p:cNvSpPr>
          <p:nvPr/>
        </p:nvSpPr>
        <p:spPr bwMode="auto">
          <a:xfrm>
            <a:off x="457200" y="1463675"/>
            <a:ext cx="8534400" cy="3231654"/>
          </a:xfrm>
          <a:prstGeom prst="rect">
            <a:avLst/>
          </a:prstGeom>
          <a:blipFill rotWithShape="1">
            <a:blip r:embed="rId3"/>
            <a:stretch>
              <a:fillRect l="-929" b="-33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noFill/>
              </a:rPr>
              <a:t> </a:t>
            </a:r>
          </a:p>
        </p:txBody>
      </p:sp>
      <p:sp>
        <p:nvSpPr>
          <p:cNvPr id="6451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1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64518"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3352800"/>
            <a:ext cx="411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20"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21"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 name="TextBox 1"/>
          <p:cNvSpPr txBox="1"/>
          <p:nvPr/>
        </p:nvSpPr>
        <p:spPr>
          <a:xfrm>
            <a:off x="0" y="4863604"/>
            <a:ext cx="9144000" cy="1938992"/>
          </a:xfrm>
          <a:prstGeom prst="rect">
            <a:avLst/>
          </a:prstGeom>
          <a:noFill/>
        </p:spPr>
        <p:txBody>
          <a:bodyPr wrap="square" rtlCol="0">
            <a:spAutoFit/>
          </a:bodyPr>
          <a:lstStyle/>
          <a:p>
            <a:r>
              <a:rPr lang="en-US" b="1" i="1" dirty="0">
                <a:latin typeface="Calibri" panose="020F0502020204030204" pitchFamily="34" charset="0"/>
              </a:rPr>
              <a:t>MANY TESTS THAT WE WILL BE RUNNING (E.G., REGRESSION), WILL REPORT T (AND NOT Z</a:t>
            </a:r>
            <a:r>
              <a:rPr lang="en-US" b="1" i="1">
                <a:latin typeface="Calibri" panose="020F0502020204030204" pitchFamily="34" charset="0"/>
              </a:rPr>
              <a:t>) STATISTICS FOR ALL SAMPLE SIZES</a:t>
            </a:r>
            <a:endParaRPr lang="en-US" b="1" i="1" dirty="0">
              <a:latin typeface="Calibri" panose="020F0502020204030204" pitchFamily="34" charset="0"/>
            </a:endParaRPr>
          </a:p>
          <a:p>
            <a:endParaRPr lang="en-US" b="1" i="1" dirty="0">
              <a:latin typeface="Calibri" panose="020F0502020204030204" pitchFamily="34" charset="0"/>
            </a:endParaRPr>
          </a:p>
          <a:p>
            <a:r>
              <a:rPr lang="en-US" b="1" i="1" dirty="0">
                <a:latin typeface="Calibri" panose="020F0502020204030204" pitchFamily="34" charset="0"/>
              </a:rPr>
              <a:t>THIS IS BECAUSE T IS MORE APPROPRIATE THAN Z WHEN SAMPLE SIZE </a:t>
            </a:r>
            <a:r>
              <a:rPr lang="en-US" b="1" dirty="0">
                <a:latin typeface="Calibri" panose="020F0502020204030204" pitchFamily="34" charset="0"/>
              </a:rPr>
              <a:t>N</a:t>
            </a:r>
            <a:r>
              <a:rPr lang="en-US" b="1" i="1" dirty="0">
                <a:latin typeface="Calibri" panose="020F0502020204030204" pitchFamily="34" charset="0"/>
              </a:rPr>
              <a:t> IS SMALL, AND ESSENTIALLY IDENTICAL TO Z WHEN </a:t>
            </a:r>
            <a:r>
              <a:rPr lang="en-US" b="1" dirty="0">
                <a:latin typeface="Calibri" panose="020F0502020204030204" pitchFamily="34" charset="0"/>
              </a:rPr>
              <a:t>N</a:t>
            </a:r>
            <a:r>
              <a:rPr lang="en-US" b="1" i="1" dirty="0">
                <a:latin typeface="Calibri" panose="020F0502020204030204" pitchFamily="34" charset="0"/>
              </a:rPr>
              <a:t> IS LARGE.</a:t>
            </a:r>
          </a:p>
        </p:txBody>
      </p:sp>
      <p:pic>
        <p:nvPicPr>
          <p:cNvPr id="52228" name="Picture 4" descr="Image result for two-tailed t-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859541"/>
            <a:ext cx="2752725" cy="2038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685800"/>
            <a:ext cx="8077200" cy="533400"/>
          </a:xfrm>
        </p:spPr>
        <p:txBody>
          <a:bodyPr/>
          <a:lstStyle/>
          <a:p>
            <a:pPr algn="l"/>
            <a:r>
              <a:rPr lang="en-US" sz="3600" b="1" dirty="0">
                <a:solidFill>
                  <a:srgbClr val="FF0000"/>
                </a:solidFill>
                <a:latin typeface="Calibri" pitchFamily="34" charset="0"/>
                <a:ea typeface="Calibri" pitchFamily="34" charset="0"/>
                <a:cs typeface="Calibri" pitchFamily="34" charset="0"/>
              </a:rPr>
              <a:t>In R</a:t>
            </a:r>
          </a:p>
        </p:txBody>
      </p:sp>
      <p:sp>
        <p:nvSpPr>
          <p:cNvPr id="65539" name="Rectangle 3"/>
          <p:cNvSpPr>
            <a:spLocks noGrp="1" noChangeArrowheads="1"/>
          </p:cNvSpPr>
          <p:nvPr>
            <p:ph type="body" idx="1"/>
          </p:nvPr>
        </p:nvSpPr>
        <p:spPr>
          <a:xfrm>
            <a:off x="0" y="1295400"/>
            <a:ext cx="9144000" cy="5562600"/>
          </a:xfrm>
        </p:spPr>
        <p:txBody>
          <a:bodyPr/>
          <a:lstStyle/>
          <a:p>
            <a:r>
              <a:rPr lang="en-US" sz="2400" dirty="0">
                <a:latin typeface="Calibri" pitchFamily="34" charset="0"/>
                <a:ea typeface="Calibri" pitchFamily="34" charset="0"/>
                <a:cs typeface="Calibri" pitchFamily="34" charset="0"/>
              </a:rPr>
              <a:t>In R, we can get the value of t</a:t>
            </a:r>
            <a:r>
              <a:rPr lang="el-GR" sz="1400" dirty="0">
                <a:latin typeface="Calibri" pitchFamily="34" charset="0"/>
                <a:ea typeface="Calibri" pitchFamily="34" charset="0"/>
                <a:cs typeface="Calibri" pitchFamily="34" charset="0"/>
              </a:rPr>
              <a:t>α</a:t>
            </a:r>
            <a:r>
              <a:rPr lang="en-US" sz="1400" dirty="0">
                <a:latin typeface="Calibri" pitchFamily="34" charset="0"/>
                <a:ea typeface="Calibri" pitchFamily="34" charset="0"/>
                <a:cs typeface="Calibri" pitchFamily="34" charset="0"/>
              </a:rPr>
              <a:t>/2,</a:t>
            </a:r>
            <a:r>
              <a:rPr lang="el-GR" sz="1400" dirty="0">
                <a:latin typeface="Calibri" pitchFamily="34" charset="0"/>
                <a:ea typeface="Calibri" pitchFamily="34" charset="0"/>
                <a:cs typeface="Calibri" pitchFamily="34" charset="0"/>
              </a:rPr>
              <a:t>ν</a:t>
            </a:r>
            <a:r>
              <a:rPr lang="en-US" sz="2400" i="1" dirty="0">
                <a:latin typeface="Calibri" pitchFamily="34" charset="0"/>
                <a:ea typeface="Calibri" pitchFamily="34" charset="0"/>
                <a:cs typeface="Calibri" pitchFamily="34" charset="0"/>
              </a:rPr>
              <a:t> </a:t>
            </a:r>
            <a:r>
              <a:rPr lang="en-US" sz="2400" dirty="0">
                <a:latin typeface="Calibri" pitchFamily="34" charset="0"/>
                <a:ea typeface="Calibri" pitchFamily="34" charset="0"/>
                <a:cs typeface="Calibri" pitchFamily="34" charset="0"/>
              </a:rPr>
              <a:t>using the formula: </a:t>
            </a:r>
            <a:r>
              <a:rPr lang="en-US" sz="2000" b="1" i="1" dirty="0">
                <a:solidFill>
                  <a:srgbClr val="FF0000"/>
                </a:solidFill>
                <a:latin typeface="Calibri" pitchFamily="34" charset="0"/>
                <a:ea typeface="Calibri" pitchFamily="34" charset="0"/>
                <a:cs typeface="Calibri" pitchFamily="34" charset="0"/>
              </a:rPr>
              <a:t>abs(qt(</a:t>
            </a:r>
            <a:r>
              <a:rPr lang="el-GR" sz="2000" b="1" i="1" dirty="0">
                <a:solidFill>
                  <a:srgbClr val="FF0000"/>
                </a:solidFill>
                <a:latin typeface="Calibri" pitchFamily="34" charset="0"/>
                <a:ea typeface="Calibri" pitchFamily="34" charset="0"/>
                <a:cs typeface="Calibri" pitchFamily="34" charset="0"/>
              </a:rPr>
              <a:t>α</a:t>
            </a:r>
            <a:r>
              <a:rPr lang="en-US" sz="2000" b="1" i="1" dirty="0">
                <a:solidFill>
                  <a:srgbClr val="FF0000"/>
                </a:solidFill>
                <a:latin typeface="Calibri" pitchFamily="34" charset="0"/>
                <a:ea typeface="Calibri" pitchFamily="34" charset="0"/>
                <a:cs typeface="Calibri" pitchFamily="34" charset="0"/>
              </a:rPr>
              <a:t>/2, df))</a:t>
            </a:r>
          </a:p>
          <a:p>
            <a:r>
              <a:rPr lang="en-US" sz="2400" dirty="0">
                <a:latin typeface="Calibri" pitchFamily="34" charset="0"/>
                <a:ea typeface="Calibri" pitchFamily="34" charset="0"/>
                <a:cs typeface="Calibri" pitchFamily="34" charset="0"/>
              </a:rPr>
              <a:t>So, to get t</a:t>
            </a:r>
            <a:r>
              <a:rPr lang="el-GR" sz="1400" dirty="0">
                <a:latin typeface="Calibri" pitchFamily="34" charset="0"/>
                <a:ea typeface="Calibri" pitchFamily="34" charset="0"/>
                <a:cs typeface="Calibri" pitchFamily="34" charset="0"/>
              </a:rPr>
              <a:t>α</a:t>
            </a:r>
            <a:r>
              <a:rPr lang="en-US" sz="1400" dirty="0">
                <a:latin typeface="Calibri" pitchFamily="34" charset="0"/>
                <a:ea typeface="Calibri" pitchFamily="34" charset="0"/>
                <a:cs typeface="Calibri" pitchFamily="34" charset="0"/>
              </a:rPr>
              <a:t>/2,</a:t>
            </a:r>
            <a:r>
              <a:rPr lang="el-GR" sz="1400" dirty="0">
                <a:latin typeface="Calibri" pitchFamily="34" charset="0"/>
                <a:ea typeface="Calibri" pitchFamily="34" charset="0"/>
                <a:cs typeface="Calibri" pitchFamily="34" charset="0"/>
              </a:rPr>
              <a:t>ν</a:t>
            </a:r>
            <a:r>
              <a:rPr lang="en-US" sz="1400" dirty="0">
                <a:latin typeface="Calibri" pitchFamily="34" charset="0"/>
                <a:ea typeface="Calibri" pitchFamily="34" charset="0"/>
                <a:cs typeface="Calibri" pitchFamily="34" charset="0"/>
              </a:rPr>
              <a:t>  </a:t>
            </a:r>
            <a:r>
              <a:rPr lang="en-US" sz="2400" dirty="0">
                <a:latin typeface="Calibri" pitchFamily="34" charset="0"/>
                <a:ea typeface="Calibri" pitchFamily="34" charset="0"/>
                <a:cs typeface="Calibri" pitchFamily="34" charset="0"/>
              </a:rPr>
              <a:t>= t</a:t>
            </a:r>
            <a:r>
              <a:rPr lang="en-US" sz="1400" dirty="0">
                <a:latin typeface="Calibri" pitchFamily="34" charset="0"/>
                <a:ea typeface="Calibri" pitchFamily="34" charset="0"/>
                <a:cs typeface="Calibri" pitchFamily="34" charset="0"/>
              </a:rPr>
              <a:t>0.025, 9</a:t>
            </a:r>
            <a:r>
              <a:rPr lang="en-US" sz="2400" dirty="0">
                <a:latin typeface="Calibri" pitchFamily="34" charset="0"/>
                <a:ea typeface="Calibri" pitchFamily="34" charset="0"/>
                <a:cs typeface="Calibri" pitchFamily="34" charset="0"/>
              </a:rPr>
              <a:t>, type in:</a:t>
            </a:r>
          </a:p>
          <a:p>
            <a:pPr lvl="1"/>
            <a:r>
              <a:rPr lang="en-US" sz="2000" b="1" i="1" dirty="0">
                <a:solidFill>
                  <a:srgbClr val="FF0000"/>
                </a:solidFill>
                <a:latin typeface="Calibri" pitchFamily="34" charset="0"/>
                <a:ea typeface="Calibri" pitchFamily="34" charset="0"/>
                <a:cs typeface="Calibri" pitchFamily="34" charset="0"/>
              </a:rPr>
              <a:t>abs(qt(.025,9)) </a:t>
            </a:r>
            <a:r>
              <a:rPr lang="en-US" sz="2000" dirty="0">
                <a:latin typeface="Calibri" pitchFamily="34" charset="0"/>
                <a:ea typeface="Calibri" pitchFamily="34" charset="0"/>
                <a:cs typeface="Calibri" pitchFamily="34" charset="0"/>
              </a:rPr>
              <a:t>and you’ll get: 2.262. </a:t>
            </a:r>
          </a:p>
          <a:p>
            <a:pPr lvl="1"/>
            <a:r>
              <a:rPr lang="en-US" sz="2000" b="1" i="1" dirty="0">
                <a:solidFill>
                  <a:srgbClr val="FF0000"/>
                </a:solidFill>
                <a:latin typeface="Calibri" pitchFamily="34" charset="0"/>
                <a:ea typeface="Calibri" pitchFamily="34" charset="0"/>
                <a:cs typeface="Calibri" pitchFamily="34" charset="0"/>
              </a:rPr>
              <a:t>abs(qt(.025,49))</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and you’ll get: 2.0095. </a:t>
            </a:r>
          </a:p>
          <a:p>
            <a:pPr lvl="2"/>
            <a:r>
              <a:rPr lang="en-US" sz="2000" dirty="0">
                <a:latin typeface="Calibri" pitchFamily="34" charset="0"/>
                <a:ea typeface="Calibri" pitchFamily="34" charset="0"/>
                <a:cs typeface="Calibri" pitchFamily="34" charset="0"/>
              </a:rPr>
              <a:t>Compare with: </a:t>
            </a:r>
            <a:r>
              <a:rPr lang="en-US" sz="2000" b="1" i="1" dirty="0">
                <a:solidFill>
                  <a:srgbClr val="FF0000"/>
                </a:solidFill>
                <a:latin typeface="Calibri" pitchFamily="34" charset="0"/>
                <a:ea typeface="Calibri" pitchFamily="34" charset="0"/>
                <a:cs typeface="Calibri" pitchFamily="34" charset="0"/>
              </a:rPr>
              <a:t>abs(</a:t>
            </a:r>
            <a:r>
              <a:rPr lang="en-US" sz="2000" b="1" i="1" dirty="0" err="1">
                <a:solidFill>
                  <a:srgbClr val="FF0000"/>
                </a:solidFill>
                <a:latin typeface="Calibri" pitchFamily="34" charset="0"/>
                <a:ea typeface="Calibri" pitchFamily="34" charset="0"/>
                <a:cs typeface="Calibri" pitchFamily="34" charset="0"/>
              </a:rPr>
              <a:t>qnorm</a:t>
            </a:r>
            <a:r>
              <a:rPr lang="en-US" sz="2000" b="1" i="1" dirty="0">
                <a:solidFill>
                  <a:srgbClr val="FF0000"/>
                </a:solidFill>
                <a:latin typeface="Calibri" pitchFamily="34" charset="0"/>
                <a:ea typeface="Calibri" pitchFamily="34" charset="0"/>
                <a:cs typeface="Calibri" pitchFamily="34" charset="0"/>
              </a:rPr>
              <a:t>(0.025))</a:t>
            </a:r>
            <a:r>
              <a:rPr lang="en-US" sz="2000" dirty="0">
                <a:latin typeface="Calibri" pitchFamily="34" charset="0"/>
                <a:ea typeface="Calibri" pitchFamily="34" charset="0"/>
                <a:cs typeface="Calibri" pitchFamily="34" charset="0"/>
              </a:rPr>
              <a:t>   = 1.96</a:t>
            </a:r>
          </a:p>
          <a:p>
            <a:r>
              <a:rPr lang="en-US" sz="2400" dirty="0">
                <a:latin typeface="Calibri" pitchFamily="34" charset="0"/>
                <a:ea typeface="Calibri" pitchFamily="34" charset="0"/>
                <a:cs typeface="Calibri" pitchFamily="34" charset="0"/>
              </a:rPr>
              <a:t>If you know the t-value and the df and want to get the </a:t>
            </a:r>
            <a:r>
              <a:rPr lang="el-GR" sz="2400" dirty="0">
                <a:latin typeface="Calibri" pitchFamily="34" charset="0"/>
                <a:ea typeface="Calibri" pitchFamily="34" charset="0"/>
                <a:cs typeface="Calibri" pitchFamily="34" charset="0"/>
              </a:rPr>
              <a:t>α</a:t>
            </a:r>
            <a:r>
              <a:rPr lang="en-US" sz="2400" dirty="0">
                <a:latin typeface="Calibri" pitchFamily="34" charset="0"/>
                <a:ea typeface="Calibri" pitchFamily="34" charset="0"/>
                <a:cs typeface="Calibri" pitchFamily="34" charset="0"/>
              </a:rPr>
              <a:t>, then we can use the </a:t>
            </a:r>
            <a:r>
              <a:rPr lang="en-US" sz="2400" b="1" i="1" dirty="0" err="1">
                <a:solidFill>
                  <a:srgbClr val="FF0000"/>
                </a:solidFill>
                <a:latin typeface="Calibri" pitchFamily="34" charset="0"/>
                <a:ea typeface="Calibri" pitchFamily="34" charset="0"/>
                <a:cs typeface="Calibri" pitchFamily="34" charset="0"/>
              </a:rPr>
              <a:t>pt</a:t>
            </a:r>
            <a:r>
              <a:rPr lang="en-US" sz="2400" dirty="0">
                <a:latin typeface="Calibri" pitchFamily="34" charset="0"/>
                <a:ea typeface="Calibri" pitchFamily="34" charset="0"/>
                <a:cs typeface="Calibri" pitchFamily="34" charset="0"/>
              </a:rPr>
              <a:t> function</a:t>
            </a:r>
            <a:endParaRPr lang="en-US" sz="2400" i="1" dirty="0">
              <a:solidFill>
                <a:srgbClr val="FF0000"/>
              </a:solidFill>
              <a:latin typeface="Calibri" pitchFamily="34" charset="0"/>
              <a:ea typeface="Calibri" pitchFamily="34" charset="0"/>
              <a:cs typeface="Calibri" pitchFamily="34" charset="0"/>
            </a:endParaRPr>
          </a:p>
          <a:p>
            <a:r>
              <a:rPr lang="en-US" sz="2400" dirty="0">
                <a:latin typeface="Calibri" pitchFamily="34" charset="0"/>
                <a:ea typeface="Calibri" pitchFamily="34" charset="0"/>
                <a:cs typeface="Calibri" pitchFamily="34" charset="0"/>
              </a:rPr>
              <a:t>So, typing in:</a:t>
            </a:r>
          </a:p>
          <a:p>
            <a:pPr lvl="1"/>
            <a:r>
              <a:rPr lang="en-US" sz="2000" b="1" i="1" dirty="0">
                <a:solidFill>
                  <a:srgbClr val="FF0000"/>
                </a:solidFill>
                <a:latin typeface="Calibri" pitchFamily="34" charset="0"/>
                <a:ea typeface="Calibri" pitchFamily="34" charset="0"/>
                <a:cs typeface="Calibri" pitchFamily="34" charset="0"/>
              </a:rPr>
              <a:t>1-pt(2.262,9)</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will yield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/2 = 0.025	</a:t>
            </a:r>
          </a:p>
          <a:p>
            <a:pPr lvl="1"/>
            <a:r>
              <a:rPr lang="en-US" sz="2000" b="1" i="1" dirty="0">
                <a:solidFill>
                  <a:srgbClr val="FF0000"/>
                </a:solidFill>
                <a:latin typeface="Calibri" pitchFamily="34" charset="0"/>
                <a:ea typeface="Calibri" pitchFamily="34" charset="0"/>
                <a:cs typeface="Calibri" pitchFamily="34" charset="0"/>
              </a:rPr>
              <a:t>1-pt(2.0095,49)</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will yield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/2 = 0.025	</a:t>
            </a:r>
          </a:p>
          <a:p>
            <a:pPr lvl="1"/>
            <a:r>
              <a:rPr lang="en-US" sz="2000" b="1" i="1" dirty="0">
                <a:solidFill>
                  <a:srgbClr val="FF0000"/>
                </a:solidFill>
                <a:latin typeface="Calibri" pitchFamily="34" charset="0"/>
                <a:ea typeface="Calibri" pitchFamily="34" charset="0"/>
                <a:cs typeface="Calibri" pitchFamily="34" charset="0"/>
              </a:rPr>
              <a:t>(1-pt(2.262,9))*2</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will yield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 0.05	</a:t>
            </a:r>
          </a:p>
          <a:p>
            <a:pPr lvl="1"/>
            <a:r>
              <a:rPr lang="en-US" sz="2000" b="1" i="1" dirty="0">
                <a:solidFill>
                  <a:srgbClr val="FF0000"/>
                </a:solidFill>
                <a:latin typeface="Calibri" pitchFamily="34" charset="0"/>
                <a:ea typeface="Calibri" pitchFamily="34" charset="0"/>
                <a:cs typeface="Calibri" pitchFamily="34" charset="0"/>
              </a:rPr>
              <a:t>(1-pt(2.0095,49))*2</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will yield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 0.05</a:t>
            </a:r>
            <a:endParaRPr lang="en-US" sz="2000" i="1" dirty="0">
              <a:solidFill>
                <a:srgbClr val="FF0000"/>
              </a:solidFill>
              <a:latin typeface="Calibri" pitchFamily="34" charset="0"/>
              <a:ea typeface="Calibri" pitchFamily="34" charset="0"/>
              <a:cs typeface="Calibri" pitchFamily="34" charset="0"/>
            </a:endParaRPr>
          </a:p>
          <a:p>
            <a:pPr lvl="1">
              <a:buFontTx/>
              <a:buNone/>
            </a:pPr>
            <a:endParaRPr lang="en-US" sz="2000" i="1" dirty="0">
              <a:solidFill>
                <a:srgbClr val="FF0000"/>
              </a:solidFill>
              <a:latin typeface="Calibri" pitchFamily="34" charset="0"/>
              <a:ea typeface="Calibri" pitchFamily="34" charset="0"/>
              <a:cs typeface="Calibri"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850" y="1905000"/>
            <a:ext cx="4686300" cy="4572000"/>
          </a:xfrm>
          <a:prstGeom prst="rect">
            <a:avLst/>
          </a:prstGeom>
        </p:spPr>
      </p:pic>
      <p:sp>
        <p:nvSpPr>
          <p:cNvPr id="4" name="Title 1"/>
          <p:cNvSpPr>
            <a:spLocks noGrp="1"/>
          </p:cNvSpPr>
          <p:nvPr>
            <p:ph type="title"/>
          </p:nvPr>
        </p:nvSpPr>
        <p:spPr>
          <a:xfrm>
            <a:off x="228600" y="609600"/>
            <a:ext cx="8001000" cy="685800"/>
          </a:xfrm>
        </p:spPr>
        <p:txBody>
          <a:bodyPr/>
          <a:lstStyle/>
          <a:p>
            <a:pPr algn="l"/>
            <a:r>
              <a:rPr lang="en-US" sz="3600" b="1" dirty="0">
                <a:solidFill>
                  <a:schemeClr val="bg1"/>
                </a:solidFill>
                <a:latin typeface="Calibri" pitchFamily="34" charset="0"/>
                <a:ea typeface="Calibri" pitchFamily="34" charset="0"/>
                <a:cs typeface="Calibri" pitchFamily="34" charset="0"/>
              </a:rPr>
              <a:t>T-Distribution</a:t>
            </a:r>
            <a:endParaRPr lang="en-US" sz="3600" b="1" dirty="0">
              <a:solidFill>
                <a:schemeClr val="bg1"/>
              </a:solidFill>
            </a:endParaRPr>
          </a:p>
        </p:txBody>
      </p:sp>
    </p:spTree>
    <p:extLst>
      <p:ext uri="{BB962C8B-B14F-4D97-AF65-F5344CB8AC3E}">
        <p14:creationId xmlns:p14="http://schemas.microsoft.com/office/powerpoint/2010/main" val="857828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2"/>
          <p:cNvSpPr txBox="1">
            <a:spLocks noChangeArrowheads="1"/>
          </p:cNvSpPr>
          <p:nvPr/>
        </p:nvSpPr>
        <p:spPr bwMode="auto">
          <a:xfrm>
            <a:off x="0" y="1417638"/>
            <a:ext cx="9144000"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ea typeface="Calibri" pitchFamily="34" charset="0"/>
                <a:cs typeface="Calibri" pitchFamily="34" charset="0"/>
              </a:rPr>
              <a:t>A statistical </a:t>
            </a:r>
            <a:r>
              <a:rPr lang="en-US" sz="2000" b="1" dirty="0">
                <a:latin typeface="Calibri" pitchFamily="34" charset="0"/>
                <a:ea typeface="Calibri" pitchFamily="34" charset="0"/>
                <a:cs typeface="Calibri" pitchFamily="34" charset="0"/>
              </a:rPr>
              <a:t>hypothesis </a:t>
            </a:r>
            <a:r>
              <a:rPr lang="en-US" sz="2000" dirty="0">
                <a:latin typeface="Calibri" pitchFamily="34" charset="0"/>
                <a:ea typeface="Calibri" pitchFamily="34" charset="0"/>
                <a:cs typeface="Calibri" pitchFamily="34" charset="0"/>
              </a:rPr>
              <a:t>is a claim about the values of one or more population parameters.</a:t>
            </a:r>
          </a:p>
          <a:p>
            <a:pPr eaLnBrk="1" hangingPunct="1"/>
            <a:endParaRPr lang="en-US" sz="500" b="1" dirty="0">
              <a:latin typeface="Calibri" pitchFamily="34" charset="0"/>
              <a:ea typeface="Calibri" pitchFamily="34" charset="0"/>
              <a:cs typeface="Calibri" pitchFamily="34" charset="0"/>
            </a:endParaRPr>
          </a:p>
          <a:p>
            <a:pPr eaLnBrk="1" hangingPunct="1"/>
            <a:r>
              <a:rPr lang="en-US" sz="2000" b="1" i="1" dirty="0">
                <a:latin typeface="Calibri" pitchFamily="34" charset="0"/>
                <a:ea typeface="Calibri" pitchFamily="34" charset="0"/>
                <a:cs typeface="Calibri" pitchFamily="34" charset="0"/>
              </a:rPr>
              <a:t>Example</a:t>
            </a:r>
            <a:r>
              <a:rPr lang="en-US" sz="2000" b="1" dirty="0">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The FDA claims a drug can treat an infection in 8 days.  However, the pharmaceutical company that makes the drug says that this is inaccurate and the drug actually treats the infection in less than 8 days.</a:t>
            </a:r>
          </a:p>
          <a:p>
            <a:pPr eaLnBrk="1" hangingPunct="1"/>
            <a:endParaRPr lang="en-US" sz="500" dirty="0">
              <a:latin typeface="Calibri" pitchFamily="34" charset="0"/>
              <a:ea typeface="Calibri" pitchFamily="34" charset="0"/>
              <a:cs typeface="Calibri" pitchFamily="34" charset="0"/>
            </a:endParaRPr>
          </a:p>
          <a:p>
            <a:pPr eaLnBrk="1" hangingPunct="1"/>
            <a:r>
              <a:rPr lang="en-US" sz="2000" u="sng" dirty="0">
                <a:latin typeface="Calibri" pitchFamily="34" charset="0"/>
                <a:ea typeface="Calibri" pitchFamily="34" charset="0"/>
                <a:cs typeface="Calibri" pitchFamily="34" charset="0"/>
              </a:rPr>
              <a:t>Hypothesis A</a:t>
            </a:r>
            <a:r>
              <a:rPr lang="en-US" sz="2000" dirty="0">
                <a:latin typeface="Calibri" pitchFamily="34" charset="0"/>
                <a:ea typeface="Calibri" pitchFamily="34" charset="0"/>
                <a:cs typeface="Calibri" pitchFamily="34" charset="0"/>
              </a:rPr>
              <a:t>: </a:t>
            </a:r>
            <a:r>
              <a:rPr lang="en-US" sz="2000" i="1" dirty="0">
                <a:latin typeface="Calibri" pitchFamily="34" charset="0"/>
                <a:ea typeface="Calibri" pitchFamily="34" charset="0"/>
                <a:cs typeface="Calibri" pitchFamily="34" charset="0"/>
              </a:rPr>
              <a:t>µ </a:t>
            </a:r>
            <a:r>
              <a:rPr lang="en-US" sz="2000" dirty="0">
                <a:latin typeface="Calibri" pitchFamily="34" charset="0"/>
                <a:ea typeface="Calibri" pitchFamily="34" charset="0"/>
                <a:cs typeface="Calibri" pitchFamily="34" charset="0"/>
              </a:rPr>
              <a:t>= 8 days. That is, the true average number of days it takes the drug to treat the infection is 8 days. </a:t>
            </a:r>
          </a:p>
          <a:p>
            <a:pPr eaLnBrk="1" hangingPunct="1"/>
            <a:r>
              <a:rPr lang="en-US" sz="2000" dirty="0">
                <a:latin typeface="Calibri" pitchFamily="34" charset="0"/>
                <a:ea typeface="Calibri" pitchFamily="34" charset="0"/>
                <a:cs typeface="Calibri" pitchFamily="34" charset="0"/>
              </a:rPr>
              <a:t>	-- Here, there is no – or </a:t>
            </a:r>
            <a:r>
              <a:rPr lang="en-US" sz="2000" i="1" dirty="0">
                <a:latin typeface="Calibri" pitchFamily="34" charset="0"/>
                <a:ea typeface="Calibri" pitchFamily="34" charset="0"/>
                <a:cs typeface="Calibri" pitchFamily="34" charset="0"/>
              </a:rPr>
              <a:t>null </a:t>
            </a:r>
            <a:r>
              <a:rPr lang="en-US" sz="2000" dirty="0">
                <a:latin typeface="Calibri" pitchFamily="34" charset="0"/>
                <a:ea typeface="Calibri" pitchFamily="34" charset="0"/>
                <a:cs typeface="Calibri" pitchFamily="34" charset="0"/>
              </a:rPr>
              <a:t>– change from what the FDA claims (in other 	    examples, no change from current theory)</a:t>
            </a:r>
          </a:p>
          <a:p>
            <a:pPr eaLnBrk="1" hangingPunct="1"/>
            <a:r>
              <a:rPr lang="en-US" sz="2000" dirty="0">
                <a:latin typeface="Calibri" pitchFamily="34" charset="0"/>
                <a:ea typeface="Calibri" pitchFamily="34" charset="0"/>
                <a:cs typeface="Calibri" pitchFamily="34" charset="0"/>
              </a:rPr>
              <a:t>	-- This is called the </a:t>
            </a:r>
            <a:r>
              <a:rPr lang="en-US" sz="2000" i="1" dirty="0">
                <a:solidFill>
                  <a:srgbClr val="FF0000"/>
                </a:solidFill>
                <a:latin typeface="Calibri" pitchFamily="34" charset="0"/>
                <a:ea typeface="Calibri" pitchFamily="34" charset="0"/>
                <a:cs typeface="Calibri" pitchFamily="34" charset="0"/>
              </a:rPr>
              <a:t>null hypothesis</a:t>
            </a:r>
            <a:r>
              <a:rPr lang="en-US" sz="2000" dirty="0">
                <a:latin typeface="Calibri" pitchFamily="34" charset="0"/>
                <a:ea typeface="Calibri" pitchFamily="34" charset="0"/>
                <a:cs typeface="Calibri" pitchFamily="34" charset="0"/>
              </a:rPr>
              <a:t>, and is denoted by H</a:t>
            </a:r>
            <a:r>
              <a:rPr lang="en-US" sz="1100" dirty="0">
                <a:latin typeface="Calibri" pitchFamily="34" charset="0"/>
                <a:ea typeface="Calibri" pitchFamily="34" charset="0"/>
                <a:cs typeface="Calibri" pitchFamily="34" charset="0"/>
              </a:rPr>
              <a:t>0 H-naught</a:t>
            </a:r>
            <a:endParaRPr lang="en-US" sz="2000" dirty="0">
              <a:latin typeface="Calibri" pitchFamily="34" charset="0"/>
              <a:ea typeface="Calibri" pitchFamily="34" charset="0"/>
              <a:cs typeface="Calibri" pitchFamily="34" charset="0"/>
            </a:endParaRPr>
          </a:p>
          <a:p>
            <a:pPr eaLnBrk="1" hangingPunct="1"/>
            <a:endParaRPr lang="en-US" sz="500" dirty="0">
              <a:latin typeface="Calibri" pitchFamily="34" charset="0"/>
              <a:ea typeface="Calibri" pitchFamily="34" charset="0"/>
              <a:cs typeface="Calibri" pitchFamily="34" charset="0"/>
            </a:endParaRPr>
          </a:p>
          <a:p>
            <a:pPr eaLnBrk="1" hangingPunct="1"/>
            <a:r>
              <a:rPr lang="en-US" sz="2000" u="sng" dirty="0">
                <a:latin typeface="Calibri" pitchFamily="34" charset="0"/>
                <a:ea typeface="Calibri" pitchFamily="34" charset="0"/>
                <a:cs typeface="Calibri" pitchFamily="34" charset="0"/>
              </a:rPr>
              <a:t>Hypothesis B</a:t>
            </a:r>
            <a:r>
              <a:rPr lang="en-US" sz="2000" dirty="0">
                <a:latin typeface="Calibri" pitchFamily="34" charset="0"/>
                <a:ea typeface="Calibri" pitchFamily="34" charset="0"/>
                <a:cs typeface="Calibri" pitchFamily="34" charset="0"/>
              </a:rPr>
              <a:t>: </a:t>
            </a:r>
            <a:r>
              <a:rPr lang="en-US" sz="2000" i="1" dirty="0">
                <a:latin typeface="Calibri" pitchFamily="34" charset="0"/>
                <a:ea typeface="Calibri" pitchFamily="34" charset="0"/>
                <a:cs typeface="Calibri" pitchFamily="34" charset="0"/>
              </a:rPr>
              <a:t>µ </a:t>
            </a:r>
            <a:r>
              <a:rPr lang="en-US" sz="2000" dirty="0">
                <a:latin typeface="Calibri" pitchFamily="34" charset="0"/>
                <a:ea typeface="Calibri" pitchFamily="34" charset="0"/>
                <a:cs typeface="Calibri" pitchFamily="34" charset="0"/>
              </a:rPr>
              <a:t>&lt; 8 days. That is, the true average number of days it takes the drug to treat the infection is less than 8 days.</a:t>
            </a:r>
          </a:p>
          <a:p>
            <a:pPr eaLnBrk="1" hangingPunct="1"/>
            <a:r>
              <a:rPr lang="en-US" sz="2000" dirty="0">
                <a:latin typeface="Calibri" pitchFamily="34" charset="0"/>
                <a:ea typeface="Calibri" pitchFamily="34" charset="0"/>
                <a:cs typeface="Calibri" pitchFamily="34" charset="0"/>
              </a:rPr>
              <a:t>	-- This is the company’s claim, different from current claim by the FDA</a:t>
            </a:r>
          </a:p>
          <a:p>
            <a:pPr eaLnBrk="1" hangingPunct="1"/>
            <a:r>
              <a:rPr lang="en-US" sz="2000" dirty="0">
                <a:latin typeface="Calibri" pitchFamily="34" charset="0"/>
                <a:ea typeface="Calibri" pitchFamily="34" charset="0"/>
                <a:cs typeface="Calibri" pitchFamily="34" charset="0"/>
              </a:rPr>
              <a:t>	-- This is the </a:t>
            </a:r>
            <a:r>
              <a:rPr lang="en-US" sz="2000" i="1" dirty="0">
                <a:solidFill>
                  <a:srgbClr val="FF0000"/>
                </a:solidFill>
                <a:latin typeface="Calibri" pitchFamily="34" charset="0"/>
                <a:ea typeface="Calibri" pitchFamily="34" charset="0"/>
                <a:cs typeface="Calibri" pitchFamily="34" charset="0"/>
              </a:rPr>
              <a:t>alternative hypothesis</a:t>
            </a:r>
            <a:r>
              <a:rPr lang="en-US" sz="2000" dirty="0">
                <a:latin typeface="Calibri" pitchFamily="34" charset="0"/>
                <a:ea typeface="Calibri" pitchFamily="34" charset="0"/>
                <a:cs typeface="Calibri" pitchFamily="34" charset="0"/>
              </a:rPr>
              <a:t>, denoted by H</a:t>
            </a:r>
            <a:r>
              <a:rPr lang="en-US" sz="1100" dirty="0">
                <a:latin typeface="Calibri" pitchFamily="34" charset="0"/>
                <a:ea typeface="Calibri" pitchFamily="34" charset="0"/>
                <a:cs typeface="Calibri" pitchFamily="34" charset="0"/>
              </a:rPr>
              <a:t>a</a:t>
            </a:r>
            <a:r>
              <a:rPr lang="en-US" sz="2000" dirty="0">
                <a:latin typeface="Calibri" pitchFamily="34" charset="0"/>
                <a:ea typeface="Calibri" pitchFamily="34" charset="0"/>
                <a:cs typeface="Calibri" pitchFamily="34" charset="0"/>
              </a:rPr>
              <a:t> or H</a:t>
            </a:r>
            <a:r>
              <a:rPr lang="en-US" sz="1100" dirty="0">
                <a:latin typeface="Calibri" pitchFamily="34" charset="0"/>
                <a:ea typeface="Calibri" pitchFamily="34" charset="0"/>
                <a:cs typeface="Calibri" pitchFamily="34" charset="0"/>
              </a:rPr>
              <a:t>1</a:t>
            </a:r>
            <a:endParaRPr lang="en-US" sz="2000" dirty="0">
              <a:latin typeface="Calibri" pitchFamily="34" charset="0"/>
              <a:ea typeface="Calibri" pitchFamily="34" charset="0"/>
              <a:cs typeface="Calibri" pitchFamily="34" charset="0"/>
            </a:endParaRPr>
          </a:p>
        </p:txBody>
      </p:sp>
      <p:sp>
        <p:nvSpPr>
          <p:cNvPr id="68611" name="TextBox 3"/>
          <p:cNvSpPr txBox="1">
            <a:spLocks noChangeArrowheads="1"/>
          </p:cNvSpPr>
          <p:nvPr/>
        </p:nvSpPr>
        <p:spPr bwMode="auto">
          <a:xfrm>
            <a:off x="381000" y="60960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b="1">
                <a:solidFill>
                  <a:schemeClr val="bg1"/>
                </a:solidFill>
                <a:latin typeface="Calibri" pitchFamily="34" charset="0"/>
                <a:ea typeface="Calibri" pitchFamily="34" charset="0"/>
                <a:cs typeface="Calibri" pitchFamily="34" charset="0"/>
              </a:rPr>
              <a:t>Hypothesis Testing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533400"/>
            <a:ext cx="7772400" cy="762000"/>
          </a:xfrm>
        </p:spPr>
        <p:txBody>
          <a:bodyPr/>
          <a:lstStyle/>
          <a:p>
            <a:pPr algn="l"/>
            <a:r>
              <a:rPr lang="en-US" sz="3600" b="1">
                <a:solidFill>
                  <a:schemeClr val="bg1"/>
                </a:solidFill>
                <a:latin typeface="Calibri" pitchFamily="34" charset="0"/>
                <a:ea typeface="Calibri" pitchFamily="34" charset="0"/>
                <a:cs typeface="Calibri" pitchFamily="34" charset="0"/>
              </a:rPr>
              <a:t>Example (Cont’d)</a:t>
            </a:r>
          </a:p>
        </p:txBody>
      </p:sp>
      <mc:AlternateContent xmlns:mc="http://schemas.openxmlformats.org/markup-compatibility/2006" xmlns:a14="http://schemas.microsoft.com/office/drawing/2010/main">
        <mc:Choice Requires="a14">
          <p:sp>
            <p:nvSpPr>
              <p:cNvPr id="69635" name="TextBox 2"/>
              <p:cNvSpPr txBox="1">
                <a:spLocks noChangeArrowheads="1"/>
              </p:cNvSpPr>
              <p:nvPr/>
            </p:nvSpPr>
            <p:spPr bwMode="auto">
              <a:xfrm>
                <a:off x="0" y="1366838"/>
                <a:ext cx="9144000" cy="56323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ea typeface="Calibri" pitchFamily="34" charset="0"/>
                    <a:cs typeface="Calibri" pitchFamily="34" charset="0"/>
                  </a:rPr>
                  <a:t>So here, we are testing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a:t>
                </a:r>
                <a:r>
                  <a:rPr lang="en-US" i="1" dirty="0">
                    <a:latin typeface="Calibri" pitchFamily="34" charset="0"/>
                    <a:ea typeface="Calibri" pitchFamily="34" charset="0"/>
                    <a:cs typeface="Calibri" pitchFamily="34" charset="0"/>
                  </a:rPr>
                  <a:t>µ </a:t>
                </a:r>
                <a:r>
                  <a:rPr lang="en-US" dirty="0">
                    <a:latin typeface="Calibri" pitchFamily="34" charset="0"/>
                    <a:ea typeface="Calibri" pitchFamily="34" charset="0"/>
                    <a:cs typeface="Calibri" pitchFamily="34" charset="0"/>
                  </a:rPr>
                  <a:t>= 8 vs. H</a:t>
                </a:r>
                <a:r>
                  <a:rPr lang="en-US" sz="1400" dirty="0">
                    <a:latin typeface="Calibri" pitchFamily="34" charset="0"/>
                    <a:ea typeface="Calibri" pitchFamily="34" charset="0"/>
                    <a:cs typeface="Calibri" pitchFamily="34" charset="0"/>
                  </a:rPr>
                  <a:t>a</a:t>
                </a:r>
                <a:r>
                  <a:rPr lang="en-US" dirty="0">
                    <a:latin typeface="Calibri" pitchFamily="34" charset="0"/>
                    <a:ea typeface="Calibri" pitchFamily="34" charset="0"/>
                    <a:cs typeface="Calibri" pitchFamily="34" charset="0"/>
                  </a:rPr>
                  <a:t>: </a:t>
                </a:r>
                <a:r>
                  <a:rPr lang="en-US" i="1" dirty="0">
                    <a:latin typeface="Calibri" pitchFamily="34" charset="0"/>
                    <a:ea typeface="Calibri" pitchFamily="34" charset="0"/>
                    <a:cs typeface="Calibri" pitchFamily="34" charset="0"/>
                  </a:rPr>
                  <a:t>µ </a:t>
                </a:r>
                <a:r>
                  <a:rPr lang="en-US" dirty="0">
                    <a:latin typeface="Calibri" pitchFamily="34" charset="0"/>
                    <a:ea typeface="Calibri" pitchFamily="34" charset="0"/>
                    <a:cs typeface="Calibri" pitchFamily="34" charset="0"/>
                  </a:rPr>
                  <a:t>&lt; 8.</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Suppose the pharmaceutical company decides to fight the FDA’s claim and collects information on how long it took for the infection to go away from a sample of 100 individuals who took the drug. Assume that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latin typeface="Calibri" pitchFamily="34" charset="0"/>
                    <a:ea typeface="Calibri" pitchFamily="34" charset="0"/>
                    <a:cs typeface="Calibri" pitchFamily="34" charset="0"/>
                  </a:rPr>
                  <a:t>, the sample average, was 7.7 days. </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If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is true, </a:t>
                </a:r>
                <a14:m>
                  <m:oMath xmlns:m="http://schemas.openxmlformats.org/officeDocument/2006/math">
                    <m:r>
                      <m:rPr>
                        <m:sty m:val="p"/>
                      </m:rPr>
                      <a:rPr lang="en-US" b="0" i="0" smtClean="0">
                        <a:latin typeface="Cambria Math" panose="02040503050406030204" pitchFamily="18" charset="0"/>
                      </a:rPr>
                      <m:t>E</m:t>
                    </m:r>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oMath>
                </a14:m>
                <a:r>
                  <a:rPr lang="en-US" dirty="0">
                    <a:latin typeface="Calibri" pitchFamily="34" charset="0"/>
                    <a:ea typeface="Calibri" pitchFamily="34" charset="0"/>
                    <a:cs typeface="Calibri" pitchFamily="34" charset="0"/>
                  </a:rPr>
                  <a:t> = </a:t>
                </a:r>
                <a:r>
                  <a:rPr lang="en-US" i="1" dirty="0">
                    <a:latin typeface="Calibri" pitchFamily="34" charset="0"/>
                    <a:ea typeface="Calibri" pitchFamily="34" charset="0"/>
                    <a:cs typeface="Calibri" pitchFamily="34" charset="0"/>
                  </a:rPr>
                  <a:t>µ </a:t>
                </a:r>
                <a:r>
                  <a:rPr lang="en-US" dirty="0">
                    <a:latin typeface="Calibri" pitchFamily="34" charset="0"/>
                    <a:ea typeface="Calibri" pitchFamily="34" charset="0"/>
                    <a:cs typeface="Calibri" pitchFamily="34" charset="0"/>
                  </a:rPr>
                  <a:t>= 8, and if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is false, we expect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oMath>
                </a14:m>
                <a:r>
                  <a:rPr lang="en-US" dirty="0">
                    <a:latin typeface="Calibri" pitchFamily="34" charset="0"/>
                    <a:ea typeface="Calibri" pitchFamily="34" charset="0"/>
                    <a:cs typeface="Calibri" pitchFamily="34" charset="0"/>
                  </a:rPr>
                  <a:t>to be less than 8 days.</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In this situation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oMath>
                </a14:m>
                <a:r>
                  <a:rPr lang="en-US" dirty="0">
                    <a:latin typeface="Calibri" pitchFamily="34" charset="0"/>
                    <a:ea typeface="Calibri" pitchFamily="34" charset="0"/>
                    <a:cs typeface="Calibri" pitchFamily="34" charset="0"/>
                  </a:rPr>
                  <a:t>= 7.7) can we reject H</a:t>
                </a:r>
                <a:r>
                  <a:rPr lang="en-US" sz="1400"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in favor of H</a:t>
                </a:r>
                <a:r>
                  <a:rPr lang="en-US" sz="1400" dirty="0">
                    <a:latin typeface="Calibri" pitchFamily="34" charset="0"/>
                    <a:ea typeface="Calibri" pitchFamily="34" charset="0"/>
                    <a:cs typeface="Calibri" pitchFamily="34" charset="0"/>
                  </a:rPr>
                  <a:t>a</a:t>
                </a:r>
                <a:r>
                  <a:rPr lang="en-US" dirty="0">
                    <a:latin typeface="Calibri" pitchFamily="34" charset="0"/>
                    <a:ea typeface="Calibri" pitchFamily="34" charset="0"/>
                    <a:cs typeface="Calibri" pitchFamily="34" charset="0"/>
                  </a:rPr>
                  <a:t>? That is, can we say that 7.7 is substantially different from 8?</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What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oMath>
                </a14:m>
                <a:r>
                  <a:rPr lang="en-US" dirty="0">
                    <a:latin typeface="Calibri" pitchFamily="34" charset="0"/>
                    <a:ea typeface="Calibri" pitchFamily="34" charset="0"/>
                    <a:cs typeface="Calibri" pitchFamily="34" charset="0"/>
                  </a:rPr>
                  <a:t>= 4.3 days? Is it substantially different from 8?</a:t>
                </a:r>
              </a:p>
              <a:p>
                <a:pPr eaLnBrk="1" hangingPunct="1"/>
                <a:endParaRPr lang="en-US" dirty="0">
                  <a:latin typeface="Calibri" pitchFamily="34" charset="0"/>
                  <a:ea typeface="Calibri" pitchFamily="34" charset="0"/>
                  <a:cs typeface="Calibri" pitchFamily="34" charset="0"/>
                </a:endParaRPr>
              </a:p>
              <a:p>
                <a:pPr eaLnBrk="1" hangingPunct="1"/>
                <a:r>
                  <a:rPr lang="en-US" i="1" dirty="0">
                    <a:solidFill>
                      <a:srgbClr val="FF0000"/>
                    </a:solidFill>
                    <a:latin typeface="Calibri" pitchFamily="34" charset="0"/>
                    <a:ea typeface="Calibri" pitchFamily="34" charset="0"/>
                    <a:cs typeface="Calibri" pitchFamily="34" charset="0"/>
                  </a:rPr>
                  <a:t>Note:</a:t>
                </a:r>
                <a:r>
                  <a:rPr lang="en-US" dirty="0">
                    <a:solidFill>
                      <a:srgbClr val="FF0000"/>
                    </a:solidFill>
                    <a:latin typeface="Calibri" pitchFamily="34" charset="0"/>
                    <a:ea typeface="Calibri" pitchFamily="34" charset="0"/>
                    <a:cs typeface="Calibri" pitchFamily="34" charset="0"/>
                  </a:rPr>
                  <a:t> you can test hypotheses about various population characteristics (mean, proportion, variance, etc.)</a:t>
                </a:r>
                <a:endParaRPr lang="en-US" i="1" dirty="0">
                  <a:solidFill>
                    <a:srgbClr val="FF0000"/>
                  </a:solidFill>
                  <a:latin typeface="Calibri" pitchFamily="34" charset="0"/>
                  <a:ea typeface="Calibri" pitchFamily="34" charset="0"/>
                  <a:cs typeface="Calibri" pitchFamily="34" charset="0"/>
                </a:endParaRPr>
              </a:p>
            </p:txBody>
          </p:sp>
        </mc:Choice>
        <mc:Fallback xmlns="">
          <p:sp>
            <p:nvSpPr>
              <p:cNvPr id="69635" name="TextBox 2"/>
              <p:cNvSpPr txBox="1">
                <a:spLocks noRot="1" noChangeAspect="1" noMove="1" noResize="1" noEditPoints="1" noAdjustHandles="1" noChangeArrowheads="1" noChangeShapeType="1" noTextEdit="1"/>
              </p:cNvSpPr>
              <p:nvPr/>
            </p:nvSpPr>
            <p:spPr bwMode="auto">
              <a:xfrm>
                <a:off x="0" y="1366838"/>
                <a:ext cx="9144000" cy="5632311"/>
              </a:xfrm>
              <a:prstGeom prst="rect">
                <a:avLst/>
              </a:prstGeom>
              <a:blipFill>
                <a:blip r:embed="rId2"/>
                <a:stretch>
                  <a:fillRect l="-1000" t="-866" r="-1267" b="-15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953561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077200" cy="762000"/>
          </a:xfrm>
        </p:spPr>
        <p:txBody>
          <a:bodyPr/>
          <a:lstStyle/>
          <a:p>
            <a:pPr algn="l"/>
            <a:r>
              <a:rPr lang="en-US" b="1" dirty="0">
                <a:solidFill>
                  <a:schemeClr val="bg1"/>
                </a:solidFill>
                <a:latin typeface="Calibri" panose="020F0502020204030204" pitchFamily="34" charset="0"/>
              </a:rPr>
              <a:t>Said Differently…</a:t>
            </a:r>
          </a:p>
        </p:txBody>
      </p:sp>
      <p:sp>
        <p:nvSpPr>
          <p:cNvPr id="3" name="TextBox 2"/>
          <p:cNvSpPr txBox="1"/>
          <p:nvPr/>
        </p:nvSpPr>
        <p:spPr>
          <a:xfrm>
            <a:off x="228600" y="1524000"/>
            <a:ext cx="8610600" cy="2308324"/>
          </a:xfrm>
          <a:prstGeom prst="rect">
            <a:avLst/>
          </a:prstGeom>
          <a:noFill/>
        </p:spPr>
        <p:txBody>
          <a:bodyPr wrap="square" rtlCol="0">
            <a:spAutoFit/>
          </a:bodyPr>
          <a:lstStyle/>
          <a:p>
            <a:r>
              <a:rPr lang="en-US" dirty="0">
                <a:latin typeface="Calibri" panose="020F0502020204030204" pitchFamily="34" charset="0"/>
              </a:rPr>
              <a:t>Is the difference between the observed sample mean and the value of µ that is stated in the Null Hypothesis likely to occur simply due to sampling variability?</a:t>
            </a:r>
          </a:p>
          <a:p>
            <a:endParaRPr lang="en-US" dirty="0">
              <a:latin typeface="Calibri" panose="020F0502020204030204" pitchFamily="34" charset="0"/>
            </a:endParaRPr>
          </a:p>
          <a:p>
            <a:r>
              <a:rPr lang="en-US" dirty="0">
                <a:latin typeface="Calibri" panose="020F0502020204030204" pitchFamily="34" charset="0"/>
              </a:rPr>
              <a:t>As in, how likely would it be to draw a sample with the mean that we have observed </a:t>
            </a:r>
            <a:r>
              <a:rPr lang="en-US" i="1" dirty="0">
                <a:latin typeface="Calibri" panose="020F0502020204030204" pitchFamily="34" charset="0"/>
              </a:rPr>
              <a:t>IF</a:t>
            </a:r>
            <a:r>
              <a:rPr lang="en-US" dirty="0">
                <a:latin typeface="Calibri" panose="020F0502020204030204" pitchFamily="34" charset="0"/>
              </a:rPr>
              <a:t> the true population mean were µ?</a:t>
            </a:r>
          </a:p>
        </p:txBody>
      </p:sp>
    </p:spTree>
    <p:extLst>
      <p:ext uri="{BB962C8B-B14F-4D97-AF65-F5344CB8AC3E}">
        <p14:creationId xmlns:p14="http://schemas.microsoft.com/office/powerpoint/2010/main" val="485943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52400" y="685800"/>
            <a:ext cx="8305800" cy="609600"/>
          </a:xfrm>
        </p:spPr>
        <p:txBody>
          <a:bodyPr/>
          <a:lstStyle/>
          <a:p>
            <a:pPr algn="l"/>
            <a:r>
              <a:rPr lang="en-US" sz="3600" b="1" dirty="0">
                <a:solidFill>
                  <a:schemeClr val="bg1"/>
                </a:solidFill>
                <a:latin typeface="Calibri" pitchFamily="34" charset="0"/>
                <a:ea typeface="Calibri" pitchFamily="34" charset="0"/>
                <a:cs typeface="Calibri" pitchFamily="34" charset="0"/>
              </a:rPr>
              <a:t>Sampling Distribution of X̅</a:t>
            </a:r>
          </a:p>
        </p:txBody>
      </p:sp>
      <p:pic>
        <p:nvPicPr>
          <p:cNvPr id="706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30425"/>
            <a:ext cx="57912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TextBox 3"/>
          <p:cNvSpPr txBox="1">
            <a:spLocks noChangeArrowheads="1"/>
          </p:cNvSpPr>
          <p:nvPr/>
        </p:nvSpPr>
        <p:spPr bwMode="auto">
          <a:xfrm>
            <a:off x="228600" y="1379538"/>
            <a:ext cx="868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ea typeface="Calibri" pitchFamily="34" charset="0"/>
                <a:cs typeface="Calibri" pitchFamily="34" charset="0"/>
              </a:rPr>
              <a:t>Is the sample mean close to the center or the edges of the sampling distribution?</a:t>
            </a:r>
          </a:p>
        </p:txBody>
      </p:sp>
      <mc:AlternateContent xmlns:mc="http://schemas.openxmlformats.org/markup-compatibility/2006" xmlns:a14="http://schemas.microsoft.com/office/drawing/2010/main">
        <mc:Choice Requires="a14">
          <p:sp>
            <p:nvSpPr>
              <p:cNvPr id="3" name="TextBox 2"/>
              <p:cNvSpPr txBox="1"/>
              <p:nvPr/>
            </p:nvSpPr>
            <p:spPr>
              <a:xfrm>
                <a:off x="5867400" y="2130424"/>
                <a:ext cx="3276600" cy="3970318"/>
              </a:xfrm>
              <a:prstGeom prst="rect">
                <a:avLst/>
              </a:prstGeom>
              <a:noFill/>
            </p:spPr>
            <p:txBody>
              <a:bodyPr wrap="square" rtlCol="0">
                <a:spAutoFit/>
              </a:bodyPr>
              <a:lstStyle/>
              <a:p>
                <a:r>
                  <a:rPr lang="en-US" sz="1800" i="1" dirty="0">
                    <a:latin typeface="Calibri" pitchFamily="34" charset="0"/>
                  </a:rPr>
                  <a:t>Is a sample with mean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a:rPr>
                          <m:t>𝑥</m:t>
                        </m:r>
                      </m:e>
                    </m:acc>
                    <m:r>
                      <a:rPr lang="en-US" sz="1800" b="0" i="1" smtClean="0">
                        <a:latin typeface="Cambria Math"/>
                      </a:rPr>
                      <m:t>=</m:t>
                    </m:r>
                  </m:oMath>
                </a14:m>
                <a:r>
                  <a:rPr lang="en-US" sz="1800" i="1" dirty="0">
                    <a:latin typeface="Calibri" pitchFamily="34" charset="0"/>
                  </a:rPr>
                  <a:t>4.3 likely to have come from a sampling distribution of </a:t>
                </a:r>
                <a14:m>
                  <m:oMath xmlns:m="http://schemas.openxmlformats.org/officeDocument/2006/math">
                    <m:acc>
                      <m:accPr>
                        <m:chr m:val="̅"/>
                        <m:ctrlPr>
                          <a:rPr lang="en-US" sz="1800" i="1">
                            <a:latin typeface="Cambria Math" panose="02040503050406030204" pitchFamily="18" charset="0"/>
                          </a:rPr>
                        </m:ctrlPr>
                      </m:accPr>
                      <m:e>
                        <m:r>
                          <a:rPr lang="en-US" sz="1800" b="0" i="1" smtClean="0">
                            <a:latin typeface="Cambria Math"/>
                          </a:rPr>
                          <m:t>𝑋</m:t>
                        </m:r>
                      </m:e>
                    </m:acc>
                  </m:oMath>
                </a14:m>
                <a:r>
                  <a:rPr lang="en-US" sz="1800" i="1" dirty="0">
                    <a:latin typeface="Calibri" pitchFamily="34" charset="0"/>
                  </a:rPr>
                  <a:t> that’s centered at 8? What about a sample mean of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a:rPr>
                          <m:t>𝑥</m:t>
                        </m:r>
                      </m:e>
                    </m:acc>
                    <m:r>
                      <a:rPr lang="en-US" sz="1800" i="1">
                        <a:latin typeface="Cambria Math"/>
                      </a:rPr>
                      <m:t>=</m:t>
                    </m:r>
                    <m:r>
                      <a:rPr lang="en-US" sz="1800" b="0" i="1" smtClean="0">
                        <a:latin typeface="Cambria Math"/>
                      </a:rPr>
                      <m:t>7</m:t>
                    </m:r>
                    <m:r>
                      <a:rPr lang="en-US" sz="1800" b="0" i="1" smtClean="0">
                        <a:latin typeface="Cambria Math"/>
                      </a:rPr>
                      <m:t>.</m:t>
                    </m:r>
                    <m:r>
                      <a:rPr lang="en-US" sz="1800" b="0" i="1" smtClean="0">
                        <a:latin typeface="Cambria Math"/>
                      </a:rPr>
                      <m:t>7</m:t>
                    </m:r>
                  </m:oMath>
                </a14:m>
                <a:r>
                  <a:rPr lang="en-US" sz="1800" i="1" dirty="0">
                    <a:latin typeface="Calibri" pitchFamily="34" charset="0"/>
                  </a:rPr>
                  <a:t>?</a:t>
                </a:r>
              </a:p>
              <a:p>
                <a:endParaRPr lang="en-US" sz="1800" i="1" dirty="0">
                  <a:latin typeface="Calibri" pitchFamily="34" charset="0"/>
                </a:endParaRPr>
              </a:p>
              <a:p>
                <a:r>
                  <a:rPr lang="en-US" sz="1800" i="1" dirty="0">
                    <a:latin typeface="Calibri" pitchFamily="34" charset="0"/>
                  </a:rPr>
                  <a:t>Said differently, if the population mean is 8, how likely is it to draw a sample with mean that is at least 0.3 days less than 8? At least 3.7 days less than 8? </a:t>
                </a:r>
              </a:p>
              <a:p>
                <a:endParaRPr lang="en-US" sz="1800" i="1" dirty="0">
                  <a:latin typeface="Calibri" pitchFamily="34" charset="0"/>
                </a:endParaRPr>
              </a:p>
              <a:p>
                <a:r>
                  <a:rPr lang="en-US" sz="1800" i="1" dirty="0">
                    <a:latin typeface="Calibri" pitchFamily="34" charset="0"/>
                  </a:rPr>
                  <a:t>Here, 0.3 = 8 – 7.7 and </a:t>
                </a:r>
              </a:p>
              <a:p>
                <a:r>
                  <a:rPr lang="en-US" sz="1800" i="1" dirty="0">
                    <a:latin typeface="Calibri" pitchFamily="34" charset="0"/>
                  </a:rPr>
                  <a:t>3.7 = 8 – 4.3. </a:t>
                </a:r>
              </a:p>
            </p:txBody>
          </p:sp>
        </mc:Choice>
        <mc:Fallback xmlns="">
          <p:sp>
            <p:nvSpPr>
              <p:cNvPr id="3" name="TextBox 2"/>
              <p:cNvSpPr txBox="1">
                <a:spLocks noRot="1" noChangeAspect="1" noMove="1" noResize="1" noEditPoints="1" noAdjustHandles="1" noChangeArrowheads="1" noChangeShapeType="1" noTextEdit="1"/>
              </p:cNvSpPr>
              <p:nvPr/>
            </p:nvSpPr>
            <p:spPr>
              <a:xfrm>
                <a:off x="5867400" y="2130424"/>
                <a:ext cx="3276600" cy="3970318"/>
              </a:xfrm>
              <a:prstGeom prst="rect">
                <a:avLst/>
              </a:prstGeom>
              <a:blipFill rotWithShape="1">
                <a:blip r:embed="rId3"/>
                <a:stretch>
                  <a:fillRect l="-1676" t="-767" r="-2048" b="-1380"/>
                </a:stretch>
              </a:blipFill>
            </p:spPr>
            <p:txBody>
              <a:bodyPr/>
              <a:lstStyle/>
              <a:p>
                <a:r>
                  <a:rPr 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p:cNvSpPr txBox="1">
            <a:spLocks noChangeArrowheads="1"/>
          </p:cNvSpPr>
          <p:nvPr/>
        </p:nvSpPr>
        <p:spPr bwMode="auto">
          <a:xfrm>
            <a:off x="228600" y="59690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4000" b="1">
                <a:solidFill>
                  <a:schemeClr val="bg1"/>
                </a:solidFill>
                <a:latin typeface="Calibri" pitchFamily="34" charset="0"/>
                <a:ea typeface="Calibri" pitchFamily="34" charset="0"/>
                <a:cs typeface="Calibri" pitchFamily="34" charset="0"/>
              </a:rPr>
              <a:t>Another Example</a:t>
            </a:r>
          </a:p>
        </p:txBody>
      </p:sp>
      <p:sp>
        <p:nvSpPr>
          <p:cNvPr id="71683" name="TextBox 4"/>
          <p:cNvSpPr txBox="1">
            <a:spLocks noChangeArrowheads="1"/>
          </p:cNvSpPr>
          <p:nvPr/>
        </p:nvSpPr>
        <p:spPr bwMode="auto">
          <a:xfrm>
            <a:off x="0" y="1377950"/>
            <a:ext cx="914400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ea typeface="Calibri" pitchFamily="34" charset="0"/>
                <a:cs typeface="Calibri" pitchFamily="34" charset="0"/>
              </a:rPr>
              <a:t>A pharmaceutical company developed a new drug which claims to treat an infection in less time than an existing drug. The FDA will approve the drug </a:t>
            </a:r>
            <a:r>
              <a:rPr lang="en-US" i="1" dirty="0" err="1">
                <a:latin typeface="Calibri" pitchFamily="34" charset="0"/>
                <a:ea typeface="Calibri" pitchFamily="34" charset="0"/>
                <a:cs typeface="Calibri" pitchFamily="34" charset="0"/>
              </a:rPr>
              <a:t>iff</a:t>
            </a:r>
            <a:r>
              <a:rPr lang="en-US" dirty="0">
                <a:latin typeface="Calibri" pitchFamily="34" charset="0"/>
                <a:ea typeface="Calibri" pitchFamily="34" charset="0"/>
                <a:cs typeface="Calibri" pitchFamily="34" charset="0"/>
              </a:rPr>
              <a:t> it is shown to be more effective than what is currently available.  We formulate 2 hypotheses:</a:t>
            </a:r>
            <a:endParaRPr lang="en-US" sz="600" dirty="0">
              <a:latin typeface="Calibri" pitchFamily="34" charset="0"/>
              <a:ea typeface="Calibri" pitchFamily="34" charset="0"/>
              <a:cs typeface="Calibri" pitchFamily="34" charset="0"/>
            </a:endParaRPr>
          </a:p>
          <a:p>
            <a:pPr eaLnBrk="1" hangingPunct="1"/>
            <a:r>
              <a:rPr lang="en-US" u="sng" dirty="0">
                <a:latin typeface="Calibri" pitchFamily="34" charset="0"/>
                <a:ea typeface="Calibri" pitchFamily="34" charset="0"/>
                <a:cs typeface="Calibri" pitchFamily="34" charset="0"/>
              </a:rPr>
              <a:t>H</a:t>
            </a:r>
            <a:r>
              <a:rPr lang="en-US" sz="1200" u="sng" dirty="0">
                <a:latin typeface="Calibri" pitchFamily="34" charset="0"/>
                <a:ea typeface="Calibri" pitchFamily="34" charset="0"/>
                <a:cs typeface="Calibri" pitchFamily="34" charset="0"/>
              </a:rPr>
              <a:t>0</a:t>
            </a:r>
            <a:r>
              <a:rPr lang="en-US" dirty="0">
                <a:latin typeface="Calibri" pitchFamily="34" charset="0"/>
                <a:ea typeface="Calibri" pitchFamily="34" charset="0"/>
                <a:cs typeface="Calibri" pitchFamily="34" charset="0"/>
              </a:rPr>
              <a:t>: </a:t>
            </a:r>
            <a:r>
              <a:rPr lang="en-US" i="1" dirty="0">
                <a:latin typeface="Calibri" pitchFamily="34" charset="0"/>
                <a:ea typeface="Calibri" pitchFamily="34" charset="0"/>
                <a:cs typeface="Calibri" pitchFamily="34" charset="0"/>
              </a:rPr>
              <a:t>µ</a:t>
            </a:r>
            <a:r>
              <a:rPr lang="en-US" sz="1200" i="1" dirty="0">
                <a:latin typeface="Calibri" pitchFamily="34" charset="0"/>
                <a:ea typeface="Calibri" pitchFamily="34" charset="0"/>
                <a:cs typeface="Calibri" pitchFamily="34" charset="0"/>
              </a:rPr>
              <a:t>new drug</a:t>
            </a:r>
            <a:r>
              <a:rPr lang="en-US" sz="3600" i="1" dirty="0">
                <a:latin typeface="Calibri" pitchFamily="34" charset="0"/>
                <a:ea typeface="Calibri" pitchFamily="34" charset="0"/>
                <a:cs typeface="Calibri" pitchFamily="34" charset="0"/>
              </a:rPr>
              <a:t> </a:t>
            </a:r>
            <a:r>
              <a:rPr lang="en-US" dirty="0">
                <a:latin typeface="Calibri" pitchFamily="34" charset="0"/>
                <a:ea typeface="Calibri" pitchFamily="34" charset="0"/>
                <a:cs typeface="Calibri" pitchFamily="34" charset="0"/>
              </a:rPr>
              <a:t>= </a:t>
            </a:r>
            <a:r>
              <a:rPr lang="en-US" i="1" dirty="0">
                <a:latin typeface="Calibri" pitchFamily="34" charset="0"/>
                <a:ea typeface="Calibri" pitchFamily="34" charset="0"/>
                <a:cs typeface="Calibri" pitchFamily="34" charset="0"/>
              </a:rPr>
              <a:t>µ</a:t>
            </a:r>
            <a:r>
              <a:rPr lang="en-US" sz="1200" i="1" dirty="0">
                <a:latin typeface="Calibri" pitchFamily="34" charset="0"/>
                <a:ea typeface="Calibri" pitchFamily="34" charset="0"/>
                <a:cs typeface="Calibri" pitchFamily="34" charset="0"/>
              </a:rPr>
              <a:t>old drug</a:t>
            </a:r>
            <a:r>
              <a:rPr lang="en-US" i="1" dirty="0">
                <a:latin typeface="Calibri" pitchFamily="34" charset="0"/>
                <a:ea typeface="Calibri" pitchFamily="34" charset="0"/>
                <a:cs typeface="Calibri" pitchFamily="34" charset="0"/>
              </a:rPr>
              <a:t> </a:t>
            </a:r>
            <a:r>
              <a:rPr lang="en-US" dirty="0">
                <a:latin typeface="Calibri" pitchFamily="34" charset="0"/>
                <a:ea typeface="Calibri" pitchFamily="34" charset="0"/>
                <a:cs typeface="Calibri" pitchFamily="34" charset="0"/>
              </a:rPr>
              <a:t>. That is, the true average number of days it takes for new drug to treat the infection is the same as the true average number of days it takes for the old drug to treat the infection. </a:t>
            </a:r>
          </a:p>
          <a:p>
            <a:pPr eaLnBrk="1" hangingPunct="1"/>
            <a:r>
              <a:rPr lang="en-US" dirty="0">
                <a:latin typeface="Calibri" pitchFamily="34" charset="0"/>
                <a:ea typeface="Calibri" pitchFamily="34" charset="0"/>
                <a:cs typeface="Calibri" pitchFamily="34" charset="0"/>
              </a:rPr>
              <a:t>	-- Here, the new drug offers no change from the current drug. </a:t>
            </a:r>
          </a:p>
          <a:p>
            <a:pPr eaLnBrk="1" hangingPunct="1"/>
            <a:r>
              <a:rPr lang="en-US" dirty="0">
                <a:latin typeface="Calibri" pitchFamily="34" charset="0"/>
                <a:ea typeface="Calibri" pitchFamily="34" charset="0"/>
                <a:cs typeface="Calibri" pitchFamily="34" charset="0"/>
              </a:rPr>
              <a:t>	-- This is the hypothesis we are trying to </a:t>
            </a:r>
            <a:r>
              <a:rPr lang="en-US" i="1" dirty="0">
                <a:latin typeface="Calibri" pitchFamily="34" charset="0"/>
                <a:ea typeface="Calibri" pitchFamily="34" charset="0"/>
                <a:cs typeface="Calibri" pitchFamily="34" charset="0"/>
              </a:rPr>
              <a:t>reject</a:t>
            </a:r>
            <a:endParaRPr lang="en-US" dirty="0">
              <a:latin typeface="Calibri" pitchFamily="34" charset="0"/>
              <a:ea typeface="Calibri" pitchFamily="34" charset="0"/>
              <a:cs typeface="Calibri" pitchFamily="34" charset="0"/>
            </a:endParaRPr>
          </a:p>
          <a:p>
            <a:pPr eaLnBrk="1" hangingPunct="1"/>
            <a:endParaRPr lang="en-US" sz="600" dirty="0">
              <a:latin typeface="Calibri" pitchFamily="34" charset="0"/>
              <a:ea typeface="Calibri" pitchFamily="34" charset="0"/>
              <a:cs typeface="Calibri" pitchFamily="34" charset="0"/>
            </a:endParaRPr>
          </a:p>
          <a:p>
            <a:pPr eaLnBrk="1" hangingPunct="1"/>
            <a:r>
              <a:rPr lang="en-US" u="sng" dirty="0">
                <a:latin typeface="Calibri" pitchFamily="34" charset="0"/>
                <a:ea typeface="Calibri" pitchFamily="34" charset="0"/>
                <a:cs typeface="Calibri" pitchFamily="34" charset="0"/>
              </a:rPr>
              <a:t>H</a:t>
            </a:r>
            <a:r>
              <a:rPr lang="en-US" sz="1200" u="sng" dirty="0">
                <a:latin typeface="Calibri" pitchFamily="34" charset="0"/>
                <a:ea typeface="Calibri" pitchFamily="34" charset="0"/>
                <a:cs typeface="Calibri" pitchFamily="34" charset="0"/>
              </a:rPr>
              <a:t>a</a:t>
            </a:r>
            <a:r>
              <a:rPr lang="en-US" dirty="0">
                <a:latin typeface="Calibri" pitchFamily="34" charset="0"/>
                <a:ea typeface="Calibri" pitchFamily="34" charset="0"/>
                <a:cs typeface="Calibri" pitchFamily="34" charset="0"/>
              </a:rPr>
              <a:t>: </a:t>
            </a:r>
            <a:r>
              <a:rPr lang="en-US" i="1" dirty="0">
                <a:latin typeface="Calibri" pitchFamily="34" charset="0"/>
                <a:ea typeface="Calibri" pitchFamily="34" charset="0"/>
                <a:cs typeface="Calibri" pitchFamily="34" charset="0"/>
              </a:rPr>
              <a:t>µ</a:t>
            </a:r>
            <a:r>
              <a:rPr lang="en-US" sz="1200" i="1" dirty="0">
                <a:latin typeface="Calibri" pitchFamily="34" charset="0"/>
                <a:ea typeface="Calibri" pitchFamily="34" charset="0"/>
                <a:cs typeface="Calibri" pitchFamily="34" charset="0"/>
              </a:rPr>
              <a:t>new drug </a:t>
            </a:r>
            <a:r>
              <a:rPr lang="en-US" dirty="0">
                <a:latin typeface="Calibri" pitchFamily="34" charset="0"/>
                <a:ea typeface="Calibri" pitchFamily="34" charset="0"/>
                <a:cs typeface="Calibri" pitchFamily="34" charset="0"/>
              </a:rPr>
              <a:t>&lt; </a:t>
            </a:r>
            <a:r>
              <a:rPr lang="en-US" i="1" dirty="0">
                <a:latin typeface="Calibri" pitchFamily="34" charset="0"/>
                <a:ea typeface="Calibri" pitchFamily="34" charset="0"/>
                <a:cs typeface="Calibri" pitchFamily="34" charset="0"/>
              </a:rPr>
              <a:t>µ</a:t>
            </a:r>
            <a:r>
              <a:rPr lang="en-US" sz="1200" i="1" dirty="0">
                <a:latin typeface="Calibri" pitchFamily="34" charset="0"/>
                <a:ea typeface="Calibri" pitchFamily="34" charset="0"/>
                <a:cs typeface="Calibri" pitchFamily="34" charset="0"/>
              </a:rPr>
              <a:t>old drug</a:t>
            </a:r>
            <a:r>
              <a:rPr lang="en-US" dirty="0">
                <a:latin typeface="Calibri" pitchFamily="34" charset="0"/>
                <a:ea typeface="Calibri" pitchFamily="34" charset="0"/>
                <a:cs typeface="Calibri" pitchFamily="34" charset="0"/>
              </a:rPr>
              <a:t>. That is, the true average number of days it takes for new drug to treat the infection is smaller than for the old drug.</a:t>
            </a:r>
          </a:p>
          <a:p>
            <a:pPr eaLnBrk="1" hangingPunct="1"/>
            <a:r>
              <a:rPr lang="en-US" dirty="0">
                <a:latin typeface="Calibri" pitchFamily="34" charset="0"/>
                <a:ea typeface="Calibri" pitchFamily="34" charset="0"/>
                <a:cs typeface="Calibri" pitchFamily="34" charset="0"/>
              </a:rPr>
              <a:t>	-- This is typically the hypothesis of change from current 		    theory/treatment, the “researcher’s hypothesis”, the   </a:t>
            </a:r>
          </a:p>
          <a:p>
            <a:pPr eaLnBrk="1" hangingPunct="1"/>
            <a:r>
              <a:rPr lang="en-US" dirty="0">
                <a:latin typeface="Calibri" pitchFamily="34" charset="0"/>
                <a:ea typeface="Calibri" pitchFamily="34" charset="0"/>
                <a:cs typeface="Calibri" pitchFamily="34" charset="0"/>
              </a:rPr>
              <a:t>                 hypothesis of interest, the claim that we’re trying to validate.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304800" y="609600"/>
            <a:ext cx="7772400" cy="762000"/>
          </a:xfrm>
        </p:spPr>
        <p:txBody>
          <a:bodyPr/>
          <a:lstStyle/>
          <a:p>
            <a:pPr algn="l"/>
            <a:r>
              <a:rPr lang="en-US" sz="3600" b="1">
                <a:solidFill>
                  <a:schemeClr val="bg1"/>
                </a:solidFill>
                <a:latin typeface="Calibri" pitchFamily="34" charset="0"/>
                <a:ea typeface="Calibri" pitchFamily="34" charset="0"/>
                <a:cs typeface="Calibri" pitchFamily="34" charset="0"/>
              </a:rPr>
              <a:t>Proper Language</a:t>
            </a:r>
          </a:p>
        </p:txBody>
      </p:sp>
      <p:sp>
        <p:nvSpPr>
          <p:cNvPr id="5" name="TextBox 4"/>
          <p:cNvSpPr txBox="1"/>
          <p:nvPr/>
        </p:nvSpPr>
        <p:spPr>
          <a:xfrm>
            <a:off x="0" y="1419225"/>
            <a:ext cx="9144000" cy="4893647"/>
          </a:xfrm>
          <a:prstGeom prst="rect">
            <a:avLst/>
          </a:prstGeom>
          <a:noFill/>
        </p:spPr>
        <p:txBody>
          <a:bodyPr>
            <a:spAutoFit/>
          </a:bodyPr>
          <a:lstStyle/>
          <a:p>
            <a:pPr>
              <a:defRPr/>
            </a:pPr>
            <a:r>
              <a:rPr lang="en-US" dirty="0">
                <a:latin typeface="Calibri" pitchFamily="34" charset="0"/>
                <a:cs typeface="Calibri" pitchFamily="34" charset="0"/>
              </a:rPr>
              <a:t>Statistics is the field of uncertainty (there’s always variability in sample data), so…</a:t>
            </a:r>
          </a:p>
          <a:p>
            <a:pPr>
              <a:defRPr/>
            </a:pPr>
            <a:endParaRPr lang="en-US" dirty="0">
              <a:latin typeface="Calibri" pitchFamily="34" charset="0"/>
              <a:cs typeface="Calibri" pitchFamily="34" charset="0"/>
            </a:endParaRPr>
          </a:p>
          <a:p>
            <a:pPr marL="457200" indent="-457200">
              <a:buFont typeface="Arial" pitchFamily="34" charset="0"/>
              <a:buChar char="•"/>
              <a:defRPr/>
            </a:pPr>
            <a:r>
              <a:rPr lang="en-US" dirty="0">
                <a:latin typeface="Calibri" pitchFamily="34" charset="0"/>
                <a:cs typeface="Calibri" pitchFamily="34" charset="0"/>
              </a:rPr>
              <a:t>You </a:t>
            </a:r>
            <a:r>
              <a:rPr lang="en-US" b="1" dirty="0">
                <a:latin typeface="Calibri" pitchFamily="34" charset="0"/>
                <a:cs typeface="Calibri" pitchFamily="34" charset="0"/>
              </a:rPr>
              <a:t>cannot </a:t>
            </a:r>
            <a:r>
              <a:rPr lang="en-US" i="1" dirty="0">
                <a:latin typeface="Calibri" pitchFamily="34" charset="0"/>
                <a:cs typeface="Calibri" pitchFamily="34" charset="0"/>
              </a:rPr>
              <a:t>prove </a:t>
            </a:r>
            <a:r>
              <a:rPr lang="en-US" dirty="0">
                <a:latin typeface="Calibri" pitchFamily="34" charset="0"/>
                <a:cs typeface="Calibri" pitchFamily="34" charset="0"/>
              </a:rPr>
              <a:t>a hypothesis</a:t>
            </a:r>
          </a:p>
          <a:p>
            <a:pPr marL="457200" indent="-457200">
              <a:buFont typeface="Arial" pitchFamily="34" charset="0"/>
              <a:buChar char="•"/>
              <a:defRPr/>
            </a:pPr>
            <a:r>
              <a:rPr lang="en-US" dirty="0">
                <a:latin typeface="Calibri" pitchFamily="34" charset="0"/>
                <a:cs typeface="Calibri" pitchFamily="34" charset="0"/>
              </a:rPr>
              <a:t>You </a:t>
            </a:r>
            <a:r>
              <a:rPr lang="en-US" b="1" dirty="0">
                <a:latin typeface="Calibri" pitchFamily="34" charset="0"/>
                <a:cs typeface="Calibri" pitchFamily="34" charset="0"/>
              </a:rPr>
              <a:t>cannot </a:t>
            </a:r>
            <a:r>
              <a:rPr lang="en-US" i="1" dirty="0">
                <a:latin typeface="Calibri" pitchFamily="34" charset="0"/>
                <a:cs typeface="Calibri" pitchFamily="34" charset="0"/>
              </a:rPr>
              <a:t>accept </a:t>
            </a:r>
            <a:r>
              <a:rPr lang="en-US" dirty="0">
                <a:latin typeface="Calibri" pitchFamily="34" charset="0"/>
                <a:cs typeface="Calibri" pitchFamily="34" charset="0"/>
              </a:rPr>
              <a:t>a hypothesis</a:t>
            </a:r>
          </a:p>
          <a:p>
            <a:pPr marL="457200" indent="-457200">
              <a:buFont typeface="Arial" pitchFamily="34" charset="0"/>
              <a:buChar char="•"/>
              <a:defRPr/>
            </a:pPr>
            <a:endParaRPr lang="en-US" dirty="0">
              <a:latin typeface="Calibri" pitchFamily="34" charset="0"/>
              <a:cs typeface="Calibri" pitchFamily="34" charset="0"/>
            </a:endParaRPr>
          </a:p>
          <a:p>
            <a:pPr marL="457200" indent="-457200">
              <a:buFont typeface="Arial" pitchFamily="34" charset="0"/>
              <a:buChar char="•"/>
              <a:defRPr/>
            </a:pPr>
            <a:r>
              <a:rPr lang="en-US" dirty="0">
                <a:latin typeface="Calibri" pitchFamily="34" charset="0"/>
                <a:cs typeface="Calibri" pitchFamily="34" charset="0"/>
              </a:rPr>
              <a:t>So, there are only two possibilities:</a:t>
            </a:r>
          </a:p>
          <a:p>
            <a:pPr marL="914400" lvl="1" indent="-457200">
              <a:buFont typeface="+mj-lt"/>
              <a:buAutoNum type="arabicPeriod"/>
              <a:defRPr/>
            </a:pPr>
            <a:r>
              <a:rPr lang="en-US" dirty="0">
                <a:latin typeface="Calibri" pitchFamily="34" charset="0"/>
                <a:cs typeface="Calibri" pitchFamily="34" charset="0"/>
              </a:rPr>
              <a:t>You can </a:t>
            </a:r>
            <a:r>
              <a:rPr lang="en-US" i="1" dirty="0">
                <a:latin typeface="Calibri" pitchFamily="34" charset="0"/>
                <a:cs typeface="Calibri" pitchFamily="34" charset="0"/>
              </a:rPr>
              <a:t>reject</a:t>
            </a:r>
            <a:r>
              <a:rPr lang="en-US" dirty="0">
                <a:latin typeface="Calibri" pitchFamily="34" charset="0"/>
                <a:cs typeface="Calibri" pitchFamily="34" charset="0"/>
              </a:rPr>
              <a:t> H</a:t>
            </a:r>
            <a:r>
              <a:rPr lang="en-US" sz="1200" dirty="0">
                <a:latin typeface="Calibri" pitchFamily="34" charset="0"/>
                <a:cs typeface="Calibri" pitchFamily="34" charset="0"/>
              </a:rPr>
              <a:t>0</a:t>
            </a:r>
            <a:r>
              <a:rPr lang="en-US" dirty="0">
                <a:latin typeface="Calibri" pitchFamily="34" charset="0"/>
                <a:cs typeface="Calibri" pitchFamily="34" charset="0"/>
              </a:rPr>
              <a:t> in favor of H</a:t>
            </a:r>
            <a:r>
              <a:rPr lang="en-US" sz="1200" dirty="0">
                <a:latin typeface="Calibri" pitchFamily="34" charset="0"/>
                <a:cs typeface="Calibri" pitchFamily="34" charset="0"/>
              </a:rPr>
              <a:t>a</a:t>
            </a:r>
          </a:p>
          <a:p>
            <a:pPr marL="914400" lvl="1" indent="-457200">
              <a:buFont typeface="+mj-lt"/>
              <a:buAutoNum type="arabicPeriod"/>
              <a:defRPr/>
            </a:pPr>
            <a:r>
              <a:rPr lang="en-US" dirty="0">
                <a:latin typeface="Calibri" pitchFamily="34" charset="0"/>
                <a:cs typeface="Calibri" pitchFamily="34" charset="0"/>
              </a:rPr>
              <a:t>You can </a:t>
            </a:r>
            <a:r>
              <a:rPr lang="en-US" i="1" dirty="0">
                <a:latin typeface="Calibri" pitchFamily="34" charset="0"/>
                <a:cs typeface="Calibri" pitchFamily="34" charset="0"/>
              </a:rPr>
              <a:t>fail to reject</a:t>
            </a:r>
            <a:r>
              <a:rPr lang="en-US" dirty="0">
                <a:latin typeface="Calibri" pitchFamily="34" charset="0"/>
                <a:cs typeface="Calibri" pitchFamily="34" charset="0"/>
              </a:rPr>
              <a:t> H</a:t>
            </a:r>
            <a:r>
              <a:rPr lang="en-US" sz="1200" dirty="0">
                <a:latin typeface="Calibri" pitchFamily="34" charset="0"/>
                <a:cs typeface="Calibri" pitchFamily="34" charset="0"/>
              </a:rPr>
              <a:t>0</a:t>
            </a:r>
            <a:r>
              <a:rPr lang="en-US" dirty="0">
                <a:latin typeface="Calibri" pitchFamily="34" charset="0"/>
                <a:cs typeface="Calibri" pitchFamily="34" charset="0"/>
              </a:rPr>
              <a:t> in favor of H</a:t>
            </a:r>
            <a:r>
              <a:rPr lang="en-US" sz="1200" dirty="0">
                <a:latin typeface="Calibri" pitchFamily="34" charset="0"/>
                <a:cs typeface="Calibri" pitchFamily="34" charset="0"/>
              </a:rPr>
              <a:t>a</a:t>
            </a:r>
            <a:endParaRPr lang="en-US" dirty="0">
              <a:latin typeface="Calibri" pitchFamily="34" charset="0"/>
              <a:cs typeface="Calibri" pitchFamily="34" charset="0"/>
            </a:endParaRPr>
          </a:p>
          <a:p>
            <a:pPr marL="914400" lvl="1" indent="-457200">
              <a:buFont typeface="+mj-lt"/>
              <a:buAutoNum type="arabicPeriod"/>
              <a:defRPr/>
            </a:pPr>
            <a:endParaRPr lang="en-US" dirty="0">
              <a:latin typeface="Calibri" pitchFamily="34" charset="0"/>
              <a:cs typeface="Calibri" pitchFamily="34" charset="0"/>
            </a:endParaRPr>
          </a:p>
          <a:p>
            <a:pPr marL="457200" indent="-457200">
              <a:buFont typeface="Arial" pitchFamily="34" charset="0"/>
              <a:buChar char="•"/>
              <a:defRPr/>
            </a:pPr>
            <a:r>
              <a:rPr lang="en-US" dirty="0">
                <a:latin typeface="Calibri" pitchFamily="34" charset="0"/>
                <a:cs typeface="Calibri" pitchFamily="34" charset="0"/>
              </a:rPr>
              <a:t>You need pretty strong evidence to </a:t>
            </a:r>
          </a:p>
          <a:p>
            <a:pPr>
              <a:defRPr/>
            </a:pPr>
            <a:r>
              <a:rPr lang="en-US" dirty="0">
                <a:latin typeface="Calibri" pitchFamily="34" charset="0"/>
                <a:cs typeface="Calibri" pitchFamily="34" charset="0"/>
              </a:rPr>
              <a:t>       be able to reject H</a:t>
            </a:r>
            <a:r>
              <a:rPr lang="en-US" sz="1200" dirty="0">
                <a:latin typeface="Calibri" pitchFamily="34" charset="0"/>
                <a:cs typeface="Calibri" pitchFamily="34" charset="0"/>
              </a:rPr>
              <a:t>0</a:t>
            </a:r>
            <a:r>
              <a:rPr lang="en-US" dirty="0">
                <a:latin typeface="Calibri" pitchFamily="34" charset="0"/>
                <a:cs typeface="Calibri" pitchFamily="34" charset="0"/>
              </a:rPr>
              <a:t> in favor of H</a:t>
            </a:r>
            <a:r>
              <a:rPr lang="en-US" sz="1200" dirty="0">
                <a:latin typeface="Calibri" pitchFamily="34" charset="0"/>
                <a:cs typeface="Calibri" pitchFamily="34" charset="0"/>
              </a:rPr>
              <a:t>a</a:t>
            </a:r>
            <a:r>
              <a:rPr lang="en-US" dirty="0">
                <a:latin typeface="Calibri" pitchFamily="34" charset="0"/>
                <a:cs typeface="Calibri" pitchFamily="34" charset="0"/>
              </a:rPr>
              <a:t>.</a:t>
            </a:r>
          </a:p>
          <a:p>
            <a:pPr marL="457200" indent="-457200">
              <a:buFont typeface="Arial" pitchFamily="34" charset="0"/>
              <a:buChar char="•"/>
              <a:defRPr/>
            </a:pPr>
            <a:r>
              <a:rPr lang="en-US" dirty="0">
                <a:latin typeface="Calibri" pitchFamily="34" charset="0"/>
                <a:cs typeface="Calibri" pitchFamily="34" charset="0"/>
              </a:rPr>
              <a:t>Think of the US Justice System!</a:t>
            </a:r>
          </a:p>
        </p:txBody>
      </p:sp>
      <p:pic>
        <p:nvPicPr>
          <p:cNvPr id="55298" name="Picture 2" descr="C:\Users\eugeneby\Dropbox\Documents\Work and School\Teaching\MUSA Spatial Stats\Prepared Lectures\Lecture 6 - Example 1 - Null Hypothesis (Never Say Th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981200"/>
            <a:ext cx="2705100" cy="40749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200" y="6056117"/>
            <a:ext cx="2705100" cy="461665"/>
          </a:xfrm>
          <a:prstGeom prst="rect">
            <a:avLst/>
          </a:prstGeom>
          <a:noFill/>
        </p:spPr>
        <p:txBody>
          <a:bodyPr wrap="square" rtlCol="0">
            <a:spAutoFit/>
          </a:bodyPr>
          <a:lstStyle/>
          <a:p>
            <a:r>
              <a:rPr lang="en-US" b="1" dirty="0">
                <a:solidFill>
                  <a:srgbClr val="FF0000"/>
                </a:solidFill>
                <a:latin typeface="Calibri" panose="020F0502020204030204" pitchFamily="34" charset="0"/>
              </a:rPr>
              <a:t>#FACEPALM!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artoon with door showing credit cards accepted and null hypothesis that is failed to be rejec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12344400"/>
            <a:ext cx="4722368" cy="6400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 y="0"/>
            <a:ext cx="9144000" cy="6780426"/>
          </a:xfrm>
          <a:prstGeom prst="rect">
            <a:avLst/>
          </a:prstGeom>
        </p:spPr>
      </p:pic>
    </p:spTree>
    <p:extLst>
      <p:ext uri="{BB962C8B-B14F-4D97-AF65-F5344CB8AC3E}">
        <p14:creationId xmlns:p14="http://schemas.microsoft.com/office/powerpoint/2010/main" val="170606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04800" y="609600"/>
            <a:ext cx="8153400" cy="685800"/>
          </a:xfrm>
        </p:spPr>
        <p:txBody>
          <a:bodyPr/>
          <a:lstStyle/>
          <a:p>
            <a:pPr algn="l" eaLnBrk="1" hangingPunct="1"/>
            <a:r>
              <a:rPr lang="en-US" sz="3600" b="1" dirty="0">
                <a:solidFill>
                  <a:schemeClr val="bg1"/>
                </a:solidFill>
                <a:latin typeface="Calibri" pitchFamily="34" charset="0"/>
              </a:rPr>
              <a:t>Another Example…</a:t>
            </a:r>
          </a:p>
        </p:txBody>
      </p:sp>
      <p:sp>
        <p:nvSpPr>
          <p:cNvPr id="9219" name="TextBox 3"/>
          <p:cNvSpPr txBox="1">
            <a:spLocks noChangeArrowheads="1"/>
          </p:cNvSpPr>
          <p:nvPr/>
        </p:nvSpPr>
        <p:spPr bwMode="auto">
          <a:xfrm>
            <a:off x="228600" y="6488113"/>
            <a:ext cx="7239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i="1" dirty="0">
                <a:solidFill>
                  <a:srgbClr val="CC3300"/>
                </a:solidFill>
                <a:latin typeface="Calibri" pitchFamily="34" charset="0"/>
              </a:rPr>
              <a:t>   Line graph			       	     Probability Histogram</a:t>
            </a:r>
          </a:p>
        </p:txBody>
      </p:sp>
      <p:pic>
        <p:nvPicPr>
          <p:cNvPr id="9220" name="Picture 4" descr="03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962400"/>
            <a:ext cx="46037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5"/>
          <p:cNvSpPr txBox="1">
            <a:spLocks noChangeArrowheads="1"/>
          </p:cNvSpPr>
          <p:nvPr/>
        </p:nvSpPr>
        <p:spPr bwMode="auto">
          <a:xfrm>
            <a:off x="260424" y="1465178"/>
            <a:ext cx="8686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rPr>
              <a:t>Assume that for a certain species, the probability of a single birth is 0.4, the probability of twin births is 0.3, the probability of triplet birth is 0.2, and the probability of quadruplet birth is 0.1. Let the random variable ‘number of births’ be denoted by Y, and assume for the sake of example that P(Y&gt; 4) = 0.</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The  </a:t>
            </a:r>
            <a:r>
              <a:rPr lang="en-US" sz="2000" dirty="0" err="1">
                <a:latin typeface="Calibri" pitchFamily="34" charset="0"/>
              </a:rPr>
              <a:t>pmf</a:t>
            </a:r>
            <a:r>
              <a:rPr lang="en-US" sz="2000" dirty="0">
                <a:latin typeface="Calibri" pitchFamily="34" charset="0"/>
              </a:rPr>
              <a:t> of Y is…</a:t>
            </a:r>
          </a:p>
        </p:txBody>
      </p:sp>
      <p:sp>
        <p:nvSpPr>
          <p:cNvPr id="9222"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9223" name="Rectangle 5"/>
          <p:cNvSpPr>
            <a:spLocks noChangeArrowheads="1"/>
          </p:cNvSpPr>
          <p:nvPr/>
        </p:nvSpPr>
        <p:spPr bwMode="auto">
          <a:xfrm>
            <a:off x="0"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92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4572000"/>
            <a:ext cx="42291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2743200" y="2743200"/>
                <a:ext cx="2712281" cy="1441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𝑦</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0.4,    </m:t>
                              </m:r>
                              <m:r>
                                <a:rPr lang="en-US" sz="1800" b="0" i="1" smtClean="0">
                                  <a:latin typeface="Cambria Math" panose="02040503050406030204" pitchFamily="18" charset="0"/>
                                </a:rPr>
                                <m:t>𝑖𝑓</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=1</m:t>
                              </m:r>
                            </m:e>
                            <m:e>
                              <m:r>
                                <a:rPr lang="en-US" sz="1800" b="0" i="1" smtClean="0">
                                  <a:latin typeface="Cambria Math" panose="02040503050406030204" pitchFamily="18" charset="0"/>
                                </a:rPr>
                                <m:t>0.3,    </m:t>
                              </m:r>
                              <m:r>
                                <a:rPr lang="en-US" sz="1800" b="0" i="1" smtClean="0">
                                  <a:latin typeface="Cambria Math" panose="02040503050406030204" pitchFamily="18" charset="0"/>
                                </a:rPr>
                                <m:t>𝑖𝑓</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=2</m:t>
                              </m:r>
                            </m:e>
                            <m:e>
                              <m:r>
                                <a:rPr lang="en-US" sz="1800" b="0" i="1" smtClean="0">
                                  <a:latin typeface="Cambria Math" panose="02040503050406030204" pitchFamily="18" charset="0"/>
                                </a:rPr>
                                <m:t>0.2,    </m:t>
                              </m:r>
                              <m:r>
                                <a:rPr lang="en-US" sz="1800" b="0" i="1" smtClean="0">
                                  <a:latin typeface="Cambria Math" panose="02040503050406030204" pitchFamily="18" charset="0"/>
                                </a:rPr>
                                <m:t>𝑖𝑓</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=3</m:t>
                              </m:r>
                            </m:e>
                            <m:e>
                              <m:r>
                                <a:rPr lang="en-US" sz="1800" b="0" i="1" smtClean="0">
                                  <a:latin typeface="Cambria Math" panose="02040503050406030204" pitchFamily="18" charset="0"/>
                                </a:rPr>
                                <m:t>0.1,    </m:t>
                              </m:r>
                              <m:r>
                                <a:rPr lang="en-US" sz="1800" b="0" i="1" smtClean="0">
                                  <a:latin typeface="Cambria Math" panose="02040503050406030204" pitchFamily="18" charset="0"/>
                                </a:rPr>
                                <m:t>𝑖𝑓</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=4</m:t>
                              </m:r>
                            </m:e>
                            <m:e>
                              <m:r>
                                <a:rPr lang="en-US" sz="1800" b="0" i="1" smtClean="0">
                                  <a:latin typeface="Cambria Math" panose="02040503050406030204" pitchFamily="18" charset="0"/>
                                </a:rPr>
                                <m:t>0,     </m:t>
                              </m:r>
                              <m:r>
                                <a:rPr lang="en-US" sz="1800" b="0" i="1" smtClean="0">
                                  <a:latin typeface="Cambria Math" panose="02040503050406030204" pitchFamily="18" charset="0"/>
                                </a:rPr>
                                <m:t>𝑜𝑡h𝑒𝑤𝑖𝑠𝑒</m:t>
                              </m:r>
                            </m:e>
                          </m:eqArr>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743200" y="2743200"/>
                <a:ext cx="2712281" cy="1441292"/>
              </a:xfrm>
              <a:prstGeom prst="rect">
                <a:avLst/>
              </a:prstGeom>
              <a:blipFill rotWithShape="0">
                <a:blip r:embed="rId5"/>
                <a:stretch>
                  <a:fillRect/>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eugeneby\Dropbox\Documents\Work and School\Teaching\MUSA Spatial Stats\Prepared Lectures\Lecture 4 - Accepting the Null Hypothe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6457890"/>
            <a:ext cx="51054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Tree>
    <p:extLst>
      <p:ext uri="{BB962C8B-B14F-4D97-AF65-F5344CB8AC3E}">
        <p14:creationId xmlns:p14="http://schemas.microsoft.com/office/powerpoint/2010/main" val="11253376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28600" y="685800"/>
            <a:ext cx="8839200" cy="609600"/>
          </a:xfrm>
        </p:spPr>
        <p:txBody>
          <a:bodyPr/>
          <a:lstStyle/>
          <a:p>
            <a:r>
              <a:rPr lang="en-US" sz="3200" b="1" dirty="0">
                <a:solidFill>
                  <a:schemeClr val="bg1"/>
                </a:solidFill>
                <a:latin typeface="Calibri" pitchFamily="34" charset="0"/>
                <a:ea typeface="Calibri" pitchFamily="34" charset="0"/>
                <a:cs typeface="Calibri" pitchFamily="34" charset="0"/>
              </a:rPr>
              <a:t>US Justice System vs. Statistics: Hypothesis Testing</a:t>
            </a:r>
          </a:p>
        </p:txBody>
      </p:sp>
      <p:graphicFrame>
        <p:nvGraphicFramePr>
          <p:cNvPr id="3" name="Table 2"/>
          <p:cNvGraphicFramePr>
            <a:graphicFrameLocks noGrp="1"/>
          </p:cNvGraphicFramePr>
          <p:nvPr>
            <p:extLst>
              <p:ext uri="{D42A27DB-BD31-4B8C-83A1-F6EECF244321}">
                <p14:modId xmlns:p14="http://schemas.microsoft.com/office/powerpoint/2010/main" val="2057074297"/>
              </p:ext>
            </p:extLst>
          </p:nvPr>
        </p:nvGraphicFramePr>
        <p:xfrm>
          <a:off x="152400" y="1676400"/>
          <a:ext cx="8915400" cy="4303714"/>
        </p:xfrm>
        <a:graphic>
          <a:graphicData uri="http://schemas.openxmlformats.org/drawingml/2006/table">
            <a:tbl>
              <a:tblPr/>
              <a:tblGrid>
                <a:gridCol w="736134">
                  <a:extLst>
                    <a:ext uri="{9D8B030D-6E8A-4147-A177-3AD203B41FA5}">
                      <a16:colId xmlns:a16="http://schemas.microsoft.com/office/drawing/2014/main" val="20000"/>
                    </a:ext>
                  </a:extLst>
                </a:gridCol>
                <a:gridCol w="4089633">
                  <a:extLst>
                    <a:ext uri="{9D8B030D-6E8A-4147-A177-3AD203B41FA5}">
                      <a16:colId xmlns:a16="http://schemas.microsoft.com/office/drawing/2014/main" val="20001"/>
                    </a:ext>
                  </a:extLst>
                </a:gridCol>
                <a:gridCol w="4089633">
                  <a:extLst>
                    <a:ext uri="{9D8B030D-6E8A-4147-A177-3AD203B41FA5}">
                      <a16:colId xmlns:a16="http://schemas.microsoft.com/office/drawing/2014/main" val="20002"/>
                    </a:ext>
                  </a:extLst>
                </a:gridCol>
              </a:tblGrid>
              <a:tr h="290738">
                <a:tc>
                  <a:txBody>
                    <a:bodyPr/>
                    <a:lstStyle/>
                    <a:p>
                      <a:pPr algn="ctr" fontAlgn="ctr"/>
                      <a:r>
                        <a:rPr lang="en-US" sz="1400" b="0" i="0" u="none" strike="noStrike" dirty="0">
                          <a:solidFill>
                            <a:srgbClr val="000000"/>
                          </a:solidFill>
                          <a:latin typeface="Calibri"/>
                        </a:rPr>
                        <a:t> </a:t>
                      </a:r>
                    </a:p>
                  </a:txBody>
                  <a:tcPr marL="5992" marR="5992" marT="59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a:rPr>
                        <a:t>Justice System</a:t>
                      </a:r>
                    </a:p>
                  </a:txBody>
                  <a:tcPr marL="5992" marR="5992" marT="59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Statistics</a:t>
                      </a:r>
                    </a:p>
                  </a:txBody>
                  <a:tcPr marL="5992" marR="5992" marT="599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6071">
                <a:tc>
                  <a:txBody>
                    <a:bodyPr/>
                    <a:lstStyle/>
                    <a:p>
                      <a:pPr algn="l" fontAlgn="ctr"/>
                      <a:r>
                        <a:rPr lang="en-US" sz="1400" b="0" i="0" u="none" strike="noStrike" dirty="0">
                          <a:solidFill>
                            <a:srgbClr val="000000"/>
                          </a:solidFill>
                          <a:latin typeface="Calibri"/>
                        </a:rPr>
                        <a:t>H</a:t>
                      </a:r>
                      <a:r>
                        <a:rPr lang="en-US" sz="1000" b="0" i="0" u="none" strike="noStrike" dirty="0">
                          <a:solidFill>
                            <a:srgbClr val="000000"/>
                          </a:solidFill>
                          <a:latin typeface="Calibri"/>
                        </a:rPr>
                        <a:t>a</a:t>
                      </a:r>
                    </a:p>
                  </a:txBody>
                  <a:tcPr marL="5992" marR="5992" marT="59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Police arrest an alleged criminal because they think he's </a:t>
                      </a:r>
                      <a:r>
                        <a:rPr lang="en-US" sz="1400" b="1" i="0" u="none" strike="noStrike" dirty="0">
                          <a:solidFill>
                            <a:srgbClr val="000000"/>
                          </a:solidFill>
                          <a:latin typeface="Calibri"/>
                        </a:rPr>
                        <a:t>guilty</a:t>
                      </a:r>
                      <a:r>
                        <a:rPr lang="en-US" sz="1400" b="0" i="0" u="none" strike="noStrike" dirty="0">
                          <a:solidFill>
                            <a:srgbClr val="000000"/>
                          </a:solidFill>
                          <a:latin typeface="Calibri"/>
                        </a:rPr>
                        <a:t>. They then attempt to validate their claim in court.</a:t>
                      </a:r>
                    </a:p>
                  </a:txBody>
                  <a:tcPr marL="5992" marR="5992" marT="59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This is often the research question of interest, the claim that the researcher would really like to validate.</a:t>
                      </a:r>
                    </a:p>
                  </a:txBody>
                  <a:tcPr marL="5992" marR="5992" marT="599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97776">
                <a:tc>
                  <a:txBody>
                    <a:bodyPr/>
                    <a:lstStyle/>
                    <a:p>
                      <a:pPr algn="l" fontAlgn="ctr"/>
                      <a:r>
                        <a:rPr lang="en-US" sz="1400" b="0" i="0" u="none" strike="noStrike" dirty="0">
                          <a:solidFill>
                            <a:srgbClr val="000000"/>
                          </a:solidFill>
                          <a:latin typeface="Calibri"/>
                        </a:rPr>
                        <a:t>H</a:t>
                      </a:r>
                      <a:r>
                        <a:rPr lang="en-US" sz="1000" b="0" i="0" u="none" strike="noStrike" dirty="0">
                          <a:solidFill>
                            <a:srgbClr val="000000"/>
                          </a:solidFill>
                          <a:latin typeface="Calibri"/>
                        </a:rPr>
                        <a:t>0</a:t>
                      </a:r>
                    </a:p>
                  </a:txBody>
                  <a:tcPr marL="5992" marR="5992" marT="59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A suspect goes into the court room and is presumed </a:t>
                      </a:r>
                      <a:r>
                        <a:rPr lang="en-US" sz="1400" b="1" i="0" u="none" strike="noStrike" dirty="0">
                          <a:solidFill>
                            <a:srgbClr val="000000"/>
                          </a:solidFill>
                          <a:latin typeface="Calibri"/>
                        </a:rPr>
                        <a:t>innocent</a:t>
                      </a:r>
                      <a:r>
                        <a:rPr lang="en-US" sz="1400" b="0" i="0" u="none" strike="noStrike" dirty="0">
                          <a:solidFill>
                            <a:srgbClr val="000000"/>
                          </a:solidFill>
                          <a:latin typeface="Calibri"/>
                        </a:rPr>
                        <a:t> (until proven guilty). The burden of proof is on the police and the prosecution to present enough evidence so that the jury could reject the initial presumption of innocence in favor of a guilty verdict.</a:t>
                      </a:r>
                    </a:p>
                  </a:txBody>
                  <a:tcPr marL="5992" marR="5992" marT="59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The researcher wants to gather evidence which will lead her to reject the null hypothesis in favor of the alternative hypothesis – i.e., in favor of the research hypothesis.</a:t>
                      </a:r>
                    </a:p>
                  </a:txBody>
                  <a:tcPr marL="5992" marR="5992" marT="599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98836">
                <a:tc>
                  <a:txBody>
                    <a:bodyPr/>
                    <a:lstStyle/>
                    <a:p>
                      <a:pPr algn="l" fontAlgn="ctr"/>
                      <a:r>
                        <a:rPr lang="en-US" sz="1400" b="0" i="0" u="none" strike="noStrike">
                          <a:solidFill>
                            <a:srgbClr val="000000"/>
                          </a:solidFill>
                          <a:latin typeface="Calibri"/>
                        </a:rPr>
                        <a:t>Judgment Standard</a:t>
                      </a:r>
                    </a:p>
                  </a:txBody>
                  <a:tcPr marL="5992" marR="5992" marT="59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Because absolute proof is (usually) impossible, the standard is to reject the null hypothesis of innocence for the alternative hypothesis of guilt if the jury believe that the evidence shows that the individual is guilty "beyond a reasonable doubt".</a:t>
                      </a:r>
                    </a:p>
                  </a:txBody>
                  <a:tcPr marL="5992" marR="5992" marT="59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Because it is impossible to absolutely prove a hypothesis, to reject H</a:t>
                      </a:r>
                      <a:r>
                        <a:rPr lang="en-US" sz="1000" b="0" i="0" u="none" strike="noStrike" dirty="0">
                          <a:solidFill>
                            <a:srgbClr val="000000"/>
                          </a:solidFill>
                          <a:latin typeface="Calibri"/>
                        </a:rPr>
                        <a:t>0</a:t>
                      </a:r>
                      <a:r>
                        <a:rPr lang="en-US" sz="1400" b="0" i="0" u="none" strike="noStrike" dirty="0">
                          <a:solidFill>
                            <a:srgbClr val="000000"/>
                          </a:solidFill>
                          <a:latin typeface="Calibri"/>
                        </a:rPr>
                        <a:t> for H</a:t>
                      </a:r>
                      <a:r>
                        <a:rPr lang="en-US" sz="1000" b="0" i="0" u="none" strike="noStrike" dirty="0">
                          <a:solidFill>
                            <a:srgbClr val="000000"/>
                          </a:solidFill>
                          <a:latin typeface="Calibri"/>
                        </a:rPr>
                        <a:t>a</a:t>
                      </a:r>
                      <a:r>
                        <a:rPr lang="en-US" sz="1400" b="0" i="0" u="none" strike="noStrike" dirty="0">
                          <a:solidFill>
                            <a:srgbClr val="000000"/>
                          </a:solidFill>
                          <a:latin typeface="Calibri"/>
                        </a:rPr>
                        <a:t>, the researcher has to show, to an acceptable standard, that the effect is not due to random variability in the data that could occur under H</a:t>
                      </a:r>
                      <a:r>
                        <a:rPr lang="en-US" sz="1000" b="0" i="0" u="none" strike="noStrike" dirty="0">
                          <a:solidFill>
                            <a:srgbClr val="000000"/>
                          </a:solidFill>
                          <a:latin typeface="Calibri"/>
                        </a:rPr>
                        <a:t>0</a:t>
                      </a:r>
                      <a:r>
                        <a:rPr lang="en-US" sz="1400" b="0" i="0" u="none" strike="noStrike" dirty="0">
                          <a:solidFill>
                            <a:srgbClr val="000000"/>
                          </a:solidFill>
                          <a:latin typeface="Calibri"/>
                        </a:rPr>
                        <a:t>, but (most likely) due to what's being hypothesized in H</a:t>
                      </a:r>
                      <a:r>
                        <a:rPr lang="en-US" sz="1000" b="0" i="0" u="none" strike="noStrike" dirty="0">
                          <a:solidFill>
                            <a:srgbClr val="000000"/>
                          </a:solidFill>
                          <a:latin typeface="Calibri"/>
                        </a:rPr>
                        <a:t>a</a:t>
                      </a:r>
                      <a:r>
                        <a:rPr lang="en-US" sz="1400" b="0" i="0" u="none" strike="noStrike" dirty="0">
                          <a:solidFill>
                            <a:srgbClr val="000000"/>
                          </a:solidFill>
                          <a:latin typeface="Calibri"/>
                        </a:rPr>
                        <a:t>. </a:t>
                      </a:r>
                    </a:p>
                  </a:txBody>
                  <a:tcPr marL="5992" marR="5992" marT="599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0293">
                <a:tc>
                  <a:txBody>
                    <a:bodyPr/>
                    <a:lstStyle/>
                    <a:p>
                      <a:pPr algn="l" fontAlgn="ctr"/>
                      <a:r>
                        <a:rPr lang="en-US" sz="1400" b="0" i="0" u="none" strike="noStrike" dirty="0">
                          <a:solidFill>
                            <a:srgbClr val="000000"/>
                          </a:solidFill>
                          <a:latin typeface="Calibri"/>
                        </a:rPr>
                        <a:t>Data Sample</a:t>
                      </a:r>
                    </a:p>
                  </a:txBody>
                  <a:tcPr marL="5992" marR="5992" marT="59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Evidence: Witnesses, DNA, Fingerprints, etc. However, there are standards for what is acceptable evidence.</a:t>
                      </a:r>
                    </a:p>
                  </a:txBody>
                  <a:tcPr marL="5992" marR="5992" marT="59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Surveys, secondary data, etc. There are standards for what data are acceptable, how data are collected, etc.</a:t>
                      </a:r>
                    </a:p>
                  </a:txBody>
                  <a:tcPr marL="5992" marR="5992" marT="599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3757" name="TextBox 3"/>
          <p:cNvSpPr txBox="1">
            <a:spLocks noChangeArrowheads="1"/>
          </p:cNvSpPr>
          <p:nvPr/>
        </p:nvSpPr>
        <p:spPr bwMode="auto">
          <a:xfrm>
            <a:off x="228600" y="6550025"/>
            <a:ext cx="792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b="1">
                <a:latin typeface="Calibri" pitchFamily="34" charset="0"/>
                <a:ea typeface="Calibri" pitchFamily="34" charset="0"/>
                <a:cs typeface="Calibri" pitchFamily="34" charset="0"/>
              </a:rPr>
              <a:t>Source: </a:t>
            </a:r>
            <a:r>
              <a:rPr lang="en-US" sz="1400">
                <a:latin typeface="Calibri" pitchFamily="34" charset="0"/>
                <a:ea typeface="Calibri" pitchFamily="34" charset="0"/>
                <a:cs typeface="Calibri" pitchFamily="34" charset="0"/>
              </a:rPr>
              <a:t>http://intuitor.com/statistics/T1T2Errors.html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304800" y="609600"/>
            <a:ext cx="7772400" cy="685800"/>
          </a:xfrm>
        </p:spPr>
        <p:txBody>
          <a:bodyPr/>
          <a:lstStyle/>
          <a:p>
            <a:pPr algn="l"/>
            <a:r>
              <a:rPr lang="en-US" sz="3200" b="1">
                <a:solidFill>
                  <a:schemeClr val="bg1"/>
                </a:solidFill>
                <a:latin typeface="Calibri" pitchFamily="34" charset="0"/>
                <a:ea typeface="Calibri" pitchFamily="34" charset="0"/>
                <a:cs typeface="Calibri" pitchFamily="34" charset="0"/>
              </a:rPr>
              <a:t>But You Can Be Wrong</a:t>
            </a:r>
          </a:p>
        </p:txBody>
      </p:sp>
      <p:sp>
        <p:nvSpPr>
          <p:cNvPr id="74755" name="TextBox 2"/>
          <p:cNvSpPr txBox="1">
            <a:spLocks noChangeArrowheads="1"/>
          </p:cNvSpPr>
          <p:nvPr/>
        </p:nvSpPr>
        <p:spPr bwMode="auto">
          <a:xfrm>
            <a:off x="0" y="1752600"/>
            <a:ext cx="9144000" cy="481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dirty="0">
                <a:latin typeface="Calibri" pitchFamily="34" charset="0"/>
                <a:ea typeface="Calibri" pitchFamily="34" charset="0"/>
                <a:cs typeface="Calibri" pitchFamily="34" charset="0"/>
              </a:rPr>
              <a:t>-- A null hypothesis can be </a:t>
            </a:r>
            <a:r>
              <a:rPr lang="en-US" i="1" dirty="0">
                <a:latin typeface="Calibri" pitchFamily="34" charset="0"/>
                <a:ea typeface="Calibri" pitchFamily="34" charset="0"/>
                <a:cs typeface="Calibri" pitchFamily="34" charset="0"/>
              </a:rPr>
              <a:t>rejected </a:t>
            </a:r>
            <a:r>
              <a:rPr lang="en-US" dirty="0">
                <a:latin typeface="Calibri" pitchFamily="34" charset="0"/>
                <a:ea typeface="Calibri" pitchFamily="34" charset="0"/>
                <a:cs typeface="Calibri" pitchFamily="34" charset="0"/>
              </a:rPr>
              <a:t>when it’s actually true</a:t>
            </a:r>
          </a:p>
          <a:p>
            <a:pPr algn="ctr" eaLnBrk="1" hangingPunct="1"/>
            <a:r>
              <a:rPr lang="en-US" i="1" dirty="0">
                <a:latin typeface="Calibri" pitchFamily="34" charset="0"/>
                <a:ea typeface="Calibri" pitchFamily="34" charset="0"/>
                <a:cs typeface="Calibri" pitchFamily="34" charset="0"/>
              </a:rPr>
              <a:t>Just like…</a:t>
            </a:r>
          </a:p>
          <a:p>
            <a:pPr algn="ctr" eaLnBrk="1" hangingPunct="1"/>
            <a:r>
              <a:rPr lang="en-US" dirty="0">
                <a:latin typeface="Calibri" pitchFamily="34" charset="0"/>
                <a:ea typeface="Calibri" pitchFamily="34" charset="0"/>
                <a:cs typeface="Calibri" pitchFamily="34" charset="0"/>
              </a:rPr>
              <a:t>-- A person can be found guilty when he’s actually innocent</a:t>
            </a:r>
          </a:p>
          <a:p>
            <a:pPr algn="ctr" eaLnBrk="1" hangingPunct="1"/>
            <a:endParaRPr lang="en-US" sz="900" dirty="0">
              <a:latin typeface="Calibri" pitchFamily="34" charset="0"/>
              <a:ea typeface="Calibri" pitchFamily="34" charset="0"/>
              <a:cs typeface="Calibri" pitchFamily="34" charset="0"/>
            </a:endParaRPr>
          </a:p>
          <a:p>
            <a:pPr algn="ctr" eaLnBrk="1" hangingPunct="1"/>
            <a:r>
              <a:rPr lang="en-US" b="1" dirty="0">
                <a:latin typeface="Calibri" pitchFamily="34" charset="0"/>
                <a:ea typeface="Calibri" pitchFamily="34" charset="0"/>
                <a:cs typeface="Calibri" pitchFamily="34" charset="0"/>
              </a:rPr>
              <a:t>We call the wrong rejection of H</a:t>
            </a:r>
            <a:r>
              <a:rPr lang="en-US" sz="1400" b="1" dirty="0">
                <a:latin typeface="Calibri" pitchFamily="34" charset="0"/>
                <a:ea typeface="Calibri" pitchFamily="34" charset="0"/>
                <a:cs typeface="Calibri" pitchFamily="34" charset="0"/>
              </a:rPr>
              <a:t>0 </a:t>
            </a:r>
            <a:r>
              <a:rPr lang="en-US" b="1" dirty="0">
                <a:latin typeface="Calibri" pitchFamily="34" charset="0"/>
                <a:ea typeface="Calibri" pitchFamily="34" charset="0"/>
                <a:cs typeface="Calibri" pitchFamily="34" charset="0"/>
              </a:rPr>
              <a:t>the </a:t>
            </a:r>
            <a:r>
              <a:rPr lang="en-US" b="1" dirty="0">
                <a:solidFill>
                  <a:srgbClr val="FF0000"/>
                </a:solidFill>
                <a:latin typeface="Calibri" pitchFamily="34" charset="0"/>
                <a:ea typeface="Calibri" pitchFamily="34" charset="0"/>
                <a:cs typeface="Calibri" pitchFamily="34" charset="0"/>
              </a:rPr>
              <a:t>Type I Error</a:t>
            </a:r>
          </a:p>
          <a:p>
            <a:pPr lvl="2" algn="ctr" eaLnBrk="1" hangingPunct="1"/>
            <a:r>
              <a:rPr lang="en-US" sz="1600" b="1" i="1" dirty="0">
                <a:solidFill>
                  <a:srgbClr val="FF0000"/>
                </a:solidFill>
                <a:latin typeface="Calibri" pitchFamily="34" charset="0"/>
                <a:ea typeface="Calibri" pitchFamily="34" charset="0"/>
                <a:cs typeface="Calibri" pitchFamily="34" charset="0"/>
              </a:rPr>
              <a:t>The probability of a Type I error is typically denoted by </a:t>
            </a:r>
            <a:r>
              <a:rPr lang="el-GR" sz="1600" b="1" i="1" dirty="0">
                <a:solidFill>
                  <a:srgbClr val="FF0000"/>
                </a:solidFill>
                <a:latin typeface="Calibri" pitchFamily="34" charset="0"/>
                <a:ea typeface="Calibri" pitchFamily="34" charset="0"/>
                <a:cs typeface="Calibri" pitchFamily="34" charset="0"/>
              </a:rPr>
              <a:t>α</a:t>
            </a:r>
            <a:endParaRPr lang="en-US" sz="1600" b="1" i="1" dirty="0">
              <a:solidFill>
                <a:srgbClr val="FF0000"/>
              </a:solidFill>
              <a:latin typeface="Calibri" pitchFamily="34" charset="0"/>
              <a:ea typeface="Calibri" pitchFamily="34" charset="0"/>
              <a:cs typeface="Calibri" pitchFamily="34" charset="0"/>
            </a:endParaRPr>
          </a:p>
          <a:p>
            <a:pPr algn="ctr" eaLnBrk="1" hangingPunct="1"/>
            <a:endParaRPr lang="en-US" sz="900" dirty="0">
              <a:latin typeface="Calibri" pitchFamily="34" charset="0"/>
              <a:ea typeface="Calibri" pitchFamily="34" charset="0"/>
              <a:cs typeface="Calibri" pitchFamily="34" charset="0"/>
            </a:endParaRPr>
          </a:p>
          <a:p>
            <a:pPr algn="ctr" eaLnBrk="1" hangingPunct="1"/>
            <a:r>
              <a:rPr lang="en-US" dirty="0">
                <a:solidFill>
                  <a:srgbClr val="FF0000"/>
                </a:solidFill>
                <a:latin typeface="Calibri" pitchFamily="34" charset="0"/>
                <a:ea typeface="Calibri" pitchFamily="34" charset="0"/>
                <a:cs typeface="Calibri" pitchFamily="34" charset="0"/>
              </a:rPr>
              <a:t>OR</a:t>
            </a:r>
          </a:p>
          <a:p>
            <a:pPr algn="ctr" eaLnBrk="1" hangingPunct="1"/>
            <a:endParaRPr lang="en-US" sz="900" dirty="0">
              <a:latin typeface="Calibri" pitchFamily="34" charset="0"/>
              <a:ea typeface="Calibri" pitchFamily="34" charset="0"/>
              <a:cs typeface="Calibri" pitchFamily="34" charset="0"/>
            </a:endParaRPr>
          </a:p>
          <a:p>
            <a:pPr algn="ctr" eaLnBrk="1" hangingPunct="1"/>
            <a:r>
              <a:rPr lang="en-US" dirty="0">
                <a:latin typeface="Calibri" pitchFamily="34" charset="0"/>
                <a:ea typeface="Calibri" pitchFamily="34" charset="0"/>
                <a:cs typeface="Calibri" pitchFamily="34" charset="0"/>
              </a:rPr>
              <a:t>-- A null hypothesis can be </a:t>
            </a:r>
            <a:r>
              <a:rPr lang="en-US" i="1" dirty="0">
                <a:latin typeface="Calibri" pitchFamily="34" charset="0"/>
                <a:ea typeface="Calibri" pitchFamily="34" charset="0"/>
                <a:cs typeface="Calibri" pitchFamily="34" charset="0"/>
              </a:rPr>
              <a:t>not rejected </a:t>
            </a:r>
            <a:r>
              <a:rPr lang="en-US" dirty="0">
                <a:latin typeface="Calibri" pitchFamily="34" charset="0"/>
                <a:ea typeface="Calibri" pitchFamily="34" charset="0"/>
                <a:cs typeface="Calibri" pitchFamily="34" charset="0"/>
              </a:rPr>
              <a:t>when it’s actually false</a:t>
            </a:r>
          </a:p>
          <a:p>
            <a:pPr algn="ctr" eaLnBrk="1" hangingPunct="1"/>
            <a:r>
              <a:rPr lang="en-US" i="1" dirty="0">
                <a:latin typeface="Calibri" pitchFamily="34" charset="0"/>
                <a:ea typeface="Calibri" pitchFamily="34" charset="0"/>
                <a:cs typeface="Calibri" pitchFamily="34" charset="0"/>
              </a:rPr>
              <a:t>Just like…</a:t>
            </a:r>
          </a:p>
          <a:p>
            <a:pPr algn="ctr" eaLnBrk="1" hangingPunct="1"/>
            <a:r>
              <a:rPr lang="en-US" dirty="0">
                <a:latin typeface="Calibri" pitchFamily="34" charset="0"/>
                <a:ea typeface="Calibri" pitchFamily="34" charset="0"/>
                <a:cs typeface="Calibri" pitchFamily="34" charset="0"/>
              </a:rPr>
              <a:t>-- A person can be found innocent when he’s actually guilty</a:t>
            </a:r>
          </a:p>
          <a:p>
            <a:pPr algn="ctr" eaLnBrk="1" hangingPunct="1"/>
            <a:endParaRPr lang="en-US" sz="900" dirty="0">
              <a:latin typeface="Calibri" pitchFamily="34" charset="0"/>
              <a:ea typeface="Calibri" pitchFamily="34" charset="0"/>
              <a:cs typeface="Calibri" pitchFamily="34" charset="0"/>
            </a:endParaRPr>
          </a:p>
          <a:p>
            <a:pPr algn="ctr" eaLnBrk="1" hangingPunct="1"/>
            <a:r>
              <a:rPr lang="en-US" b="1" dirty="0">
                <a:latin typeface="Calibri" pitchFamily="34" charset="0"/>
                <a:ea typeface="Calibri" pitchFamily="34" charset="0"/>
                <a:cs typeface="Calibri" pitchFamily="34" charset="0"/>
              </a:rPr>
              <a:t>We call the wrong failure to reject H</a:t>
            </a:r>
            <a:r>
              <a:rPr lang="en-US" sz="1400" b="1" dirty="0">
                <a:latin typeface="Calibri" pitchFamily="34" charset="0"/>
                <a:ea typeface="Calibri" pitchFamily="34" charset="0"/>
                <a:cs typeface="Calibri" pitchFamily="34" charset="0"/>
              </a:rPr>
              <a:t>0 </a:t>
            </a:r>
            <a:r>
              <a:rPr lang="en-US" b="1" dirty="0">
                <a:latin typeface="Calibri" pitchFamily="34" charset="0"/>
                <a:ea typeface="Calibri" pitchFamily="34" charset="0"/>
                <a:cs typeface="Calibri" pitchFamily="34" charset="0"/>
              </a:rPr>
              <a:t>the </a:t>
            </a:r>
            <a:r>
              <a:rPr lang="en-US" b="1" dirty="0">
                <a:solidFill>
                  <a:srgbClr val="FF0000"/>
                </a:solidFill>
                <a:latin typeface="Calibri" pitchFamily="34" charset="0"/>
                <a:ea typeface="Calibri" pitchFamily="34" charset="0"/>
                <a:cs typeface="Calibri" pitchFamily="34" charset="0"/>
              </a:rPr>
              <a:t>Type II Error</a:t>
            </a:r>
            <a:endParaRPr lang="en-US" sz="1400" b="1" dirty="0">
              <a:latin typeface="Calibri" pitchFamily="34" charset="0"/>
              <a:ea typeface="Calibri" pitchFamily="34" charset="0"/>
              <a:cs typeface="Calibri" pitchFamily="34" charset="0"/>
            </a:endParaRPr>
          </a:p>
          <a:p>
            <a:pPr algn="ctr" eaLnBrk="1" hangingPunct="1"/>
            <a:r>
              <a:rPr lang="en-US" sz="1400" b="1" dirty="0">
                <a:latin typeface="Calibri" pitchFamily="34" charset="0"/>
                <a:ea typeface="Calibri" pitchFamily="34" charset="0"/>
                <a:cs typeface="Calibri" pitchFamily="34" charset="0"/>
              </a:rPr>
              <a:t>(Note that we say ‘wrong failure to reject’ and not ‘wrong acceptance’)</a:t>
            </a:r>
            <a:endParaRPr lang="en-US" sz="1400" i="1" dirty="0">
              <a:latin typeface="Calibri" pitchFamily="34" charset="0"/>
              <a:ea typeface="Calibri" pitchFamily="34" charset="0"/>
              <a:cs typeface="Calibri" pitchFamily="34" charset="0"/>
            </a:endParaRPr>
          </a:p>
          <a:p>
            <a:pPr algn="ctr" eaLnBrk="1" hangingPunct="1"/>
            <a:r>
              <a:rPr lang="en-US" sz="1600" b="1" i="1" dirty="0">
                <a:solidFill>
                  <a:srgbClr val="FF0000"/>
                </a:solidFill>
                <a:latin typeface="Calibri" pitchFamily="34" charset="0"/>
                <a:ea typeface="Calibri" pitchFamily="34" charset="0"/>
                <a:cs typeface="Calibri" pitchFamily="34" charset="0"/>
              </a:rPr>
              <a:t>	The probability of a Type II error is typically denoted by </a:t>
            </a:r>
            <a:r>
              <a:rPr lang="el-GR" sz="1600" b="1" dirty="0">
                <a:solidFill>
                  <a:srgbClr val="FF0000"/>
                </a:solidFill>
                <a:latin typeface="Calibri" pitchFamily="34" charset="0"/>
                <a:ea typeface="Calibri" pitchFamily="34" charset="0"/>
                <a:cs typeface="Calibri" pitchFamily="34" charset="0"/>
              </a:rPr>
              <a:t>β</a:t>
            </a:r>
            <a:endParaRPr lang="en-US" sz="1800" b="1" dirty="0">
              <a:solidFill>
                <a:srgbClr val="FF0000"/>
              </a:solidFill>
              <a:latin typeface="Calibri" pitchFamily="34" charset="0"/>
              <a:ea typeface="Calibri" pitchFamily="34" charset="0"/>
              <a:cs typeface="Calibri"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85800"/>
          </a:xfrm>
        </p:spPr>
        <p:txBody>
          <a:bodyPr/>
          <a:lstStyle/>
          <a:p>
            <a:pPr algn="l"/>
            <a:r>
              <a:rPr lang="en-US" dirty="0">
                <a:solidFill>
                  <a:schemeClr val="bg1"/>
                </a:solidFill>
                <a:latin typeface="Calibri" panose="020F0502020204030204" pitchFamily="34" charset="0"/>
              </a:rPr>
              <a:t>Another Example</a:t>
            </a:r>
          </a:p>
        </p:txBody>
      </p:sp>
      <p:pic>
        <p:nvPicPr>
          <p:cNvPr id="53250" name="Picture 2" descr="C:\Users\eugeneby\Downloads\Error 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62200"/>
            <a:ext cx="6858000" cy="43114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43000" y="1295400"/>
            <a:ext cx="7924800" cy="1015663"/>
          </a:xfrm>
          <a:prstGeom prst="rect">
            <a:avLst/>
          </a:prstGeom>
          <a:noFill/>
        </p:spPr>
        <p:txBody>
          <a:bodyPr wrap="square" rtlCol="0">
            <a:spAutoFit/>
          </a:bodyPr>
          <a:lstStyle/>
          <a:p>
            <a:pPr algn="ctr"/>
            <a:r>
              <a:rPr lang="en-US" sz="2000" b="1" i="1" dirty="0">
                <a:solidFill>
                  <a:srgbClr val="FF0000"/>
                </a:solidFill>
                <a:latin typeface="Calibri" panose="020F0502020204030204" pitchFamily="34" charset="0"/>
              </a:rPr>
              <a:t>Test:</a:t>
            </a:r>
            <a:r>
              <a:rPr lang="en-US" sz="2000" b="1" dirty="0">
                <a:solidFill>
                  <a:srgbClr val="FF0000"/>
                </a:solidFill>
                <a:latin typeface="Calibri" panose="020F0502020204030204" pitchFamily="34" charset="0"/>
              </a:rPr>
              <a:t> H</a:t>
            </a:r>
            <a:r>
              <a:rPr lang="en-US" sz="2000" b="1" baseline="-25000" dirty="0">
                <a:solidFill>
                  <a:srgbClr val="FF0000"/>
                </a:solidFill>
                <a:latin typeface="Calibri" panose="020F0502020204030204" pitchFamily="34" charset="0"/>
              </a:rPr>
              <a:t>0</a:t>
            </a:r>
            <a:r>
              <a:rPr lang="en-US" sz="2000" b="1" dirty="0">
                <a:solidFill>
                  <a:srgbClr val="FF0000"/>
                </a:solidFill>
                <a:latin typeface="Calibri" panose="020F0502020204030204" pitchFamily="34" charset="0"/>
              </a:rPr>
              <a:t>: Not Pregnant; H</a:t>
            </a:r>
            <a:r>
              <a:rPr lang="en-US" sz="2000" b="1" baseline="-25000" dirty="0">
                <a:solidFill>
                  <a:srgbClr val="FF0000"/>
                </a:solidFill>
                <a:latin typeface="Calibri" panose="020F0502020204030204" pitchFamily="34" charset="0"/>
              </a:rPr>
              <a:t>a</a:t>
            </a:r>
            <a:r>
              <a:rPr lang="en-US" sz="2000" b="1" dirty="0">
                <a:solidFill>
                  <a:srgbClr val="FF0000"/>
                </a:solidFill>
                <a:latin typeface="Calibri" panose="020F0502020204030204" pitchFamily="34" charset="0"/>
              </a:rPr>
              <a:t>: Pregnant</a:t>
            </a:r>
          </a:p>
          <a:p>
            <a:r>
              <a:rPr lang="en-US" sz="2000" dirty="0">
                <a:latin typeface="Calibri" panose="020F0502020204030204" pitchFamily="34" charset="0"/>
              </a:rPr>
              <a:t>Type I Error 			Type II Error 	</a:t>
            </a:r>
          </a:p>
          <a:p>
            <a:r>
              <a:rPr lang="en-US" sz="2000" i="1" dirty="0">
                <a:latin typeface="Calibri" panose="020F0502020204030204" pitchFamily="34" charset="0"/>
              </a:rPr>
              <a:t>Reject H</a:t>
            </a:r>
            <a:r>
              <a:rPr lang="en-US" sz="1100" i="1" dirty="0">
                <a:latin typeface="Calibri" panose="020F0502020204030204" pitchFamily="34" charset="0"/>
              </a:rPr>
              <a:t>0</a:t>
            </a:r>
            <a:r>
              <a:rPr lang="en-US" sz="2000" i="1" dirty="0">
                <a:latin typeface="Calibri" panose="020F0502020204030204" pitchFamily="34" charset="0"/>
              </a:rPr>
              <a:t> even though it’s true</a:t>
            </a:r>
            <a:r>
              <a:rPr lang="en-US" sz="2000" dirty="0">
                <a:latin typeface="Calibri" panose="020F0502020204030204" pitchFamily="34" charset="0"/>
              </a:rPr>
              <a:t>	</a:t>
            </a:r>
            <a:r>
              <a:rPr lang="en-US" sz="2000" i="1" dirty="0">
                <a:latin typeface="Calibri" panose="020F0502020204030204" pitchFamily="34" charset="0"/>
              </a:rPr>
              <a:t>Fail to Reject H</a:t>
            </a:r>
            <a:r>
              <a:rPr lang="en-US" sz="1100" i="1" dirty="0">
                <a:latin typeface="Calibri" panose="020F0502020204030204" pitchFamily="34" charset="0"/>
              </a:rPr>
              <a:t>0</a:t>
            </a:r>
            <a:r>
              <a:rPr lang="en-US" sz="2000" i="1" dirty="0">
                <a:latin typeface="Calibri" panose="020F0502020204030204" pitchFamily="34" charset="0"/>
              </a:rPr>
              <a:t> even though it’s false</a:t>
            </a:r>
            <a:endParaRPr lang="en-US" sz="2000" dirty="0">
              <a:latin typeface="Calibri" panose="020F0502020204030204" pitchFamily="34" charset="0"/>
            </a:endParaRPr>
          </a:p>
        </p:txBody>
      </p:sp>
      <p:sp>
        <p:nvSpPr>
          <p:cNvPr id="4" name="TextBox 3"/>
          <p:cNvSpPr txBox="1"/>
          <p:nvPr/>
        </p:nvSpPr>
        <p:spPr>
          <a:xfrm>
            <a:off x="0" y="6553200"/>
            <a:ext cx="9144000" cy="369332"/>
          </a:xfrm>
          <a:prstGeom prst="rect">
            <a:avLst/>
          </a:prstGeom>
          <a:noFill/>
        </p:spPr>
        <p:txBody>
          <a:bodyPr wrap="square" rtlCol="0">
            <a:spAutoFit/>
          </a:bodyPr>
          <a:lstStyle/>
          <a:p>
            <a:r>
              <a:rPr lang="en-US" sz="1800" b="1" dirty="0">
                <a:latin typeface="Calibri" panose="020F0502020204030204" pitchFamily="34" charset="0"/>
              </a:rPr>
              <a:t>Source</a:t>
            </a:r>
            <a:r>
              <a:rPr lang="en-US" sz="1800" dirty="0">
                <a:latin typeface="Calibri" panose="020F0502020204030204" pitchFamily="34" charset="0"/>
              </a:rPr>
              <a:t>: </a:t>
            </a:r>
            <a:r>
              <a:rPr lang="en-US" sz="1800" dirty="0">
                <a:latin typeface="Calibri" panose="020F0502020204030204" pitchFamily="34" charset="0"/>
                <a:hlinkClick r:id="rId3"/>
              </a:rPr>
              <a:t>http://thesocietypages.org/socimages/2014/06/22/sunday-fun-type-i-and-ii-errors/</a:t>
            </a:r>
            <a:r>
              <a:rPr lang="en-US" sz="1800" dirty="0">
                <a:latin typeface="Calibri" panose="020F0502020204030204" pitchFamily="34" charset="0"/>
              </a:rPr>
              <a:t> </a:t>
            </a:r>
          </a:p>
        </p:txBody>
      </p:sp>
    </p:spTree>
    <p:extLst>
      <p:ext uri="{BB962C8B-B14F-4D97-AF65-F5344CB8AC3E}">
        <p14:creationId xmlns:p14="http://schemas.microsoft.com/office/powerpoint/2010/main" val="3780905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5128-0AA0-42C4-8BC2-2150423C0C61}"/>
              </a:ext>
            </a:extLst>
          </p:cNvPr>
          <p:cNvSpPr>
            <a:spLocks noGrp="1"/>
          </p:cNvSpPr>
          <p:nvPr>
            <p:ph type="title"/>
          </p:nvPr>
        </p:nvSpPr>
        <p:spPr>
          <a:xfrm>
            <a:off x="152400" y="609600"/>
            <a:ext cx="8305800" cy="762000"/>
          </a:xfrm>
        </p:spPr>
        <p:txBody>
          <a:bodyPr/>
          <a:lstStyle/>
          <a:p>
            <a:pPr algn="l"/>
            <a:r>
              <a:rPr lang="en-US" b="1" dirty="0">
                <a:solidFill>
                  <a:schemeClr val="bg1"/>
                </a:solidFill>
                <a:latin typeface="Calibri" panose="020F0502020204030204" pitchFamily="34" charset="0"/>
                <a:cs typeface="Calibri" panose="020F0502020204030204" pitchFamily="34" charset="0"/>
              </a:rPr>
              <a:t>Another Meme…</a:t>
            </a:r>
          </a:p>
        </p:txBody>
      </p:sp>
      <p:pic>
        <p:nvPicPr>
          <p:cNvPr id="4" name="Picture 3" descr="Text&#10;&#10;Description automatically generated">
            <a:extLst>
              <a:ext uri="{FF2B5EF4-FFF2-40B4-BE49-F238E27FC236}">
                <a16:creationId xmlns:a16="http://schemas.microsoft.com/office/drawing/2014/main" id="{FF2AF14F-C5B5-4207-8895-FE9DF06BE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809" y="1752600"/>
            <a:ext cx="3152381" cy="4571429"/>
          </a:xfrm>
          <a:prstGeom prst="rect">
            <a:avLst/>
          </a:prstGeom>
        </p:spPr>
      </p:pic>
      <p:sp>
        <p:nvSpPr>
          <p:cNvPr id="5" name="TextBox 4">
            <a:extLst>
              <a:ext uri="{FF2B5EF4-FFF2-40B4-BE49-F238E27FC236}">
                <a16:creationId xmlns:a16="http://schemas.microsoft.com/office/drawing/2014/main" id="{0A95B774-4CD4-49D1-BE58-337D54AA267B}"/>
              </a:ext>
            </a:extLst>
          </p:cNvPr>
          <p:cNvSpPr txBox="1"/>
          <p:nvPr/>
        </p:nvSpPr>
        <p:spPr>
          <a:xfrm>
            <a:off x="0" y="6457890"/>
            <a:ext cx="5105400" cy="400110"/>
          </a:xfrm>
          <a:prstGeom prst="rect">
            <a:avLst/>
          </a:prstGeom>
          <a:noFill/>
        </p:spPr>
        <p:txBody>
          <a:bodyPr wrap="square" rtlCol="0">
            <a:spAutoFit/>
          </a:bodyPr>
          <a:lstStyle/>
          <a:p>
            <a:r>
              <a:rPr lang="en-US" sz="2000" dirty="0">
                <a:latin typeface="Calibri" panose="020F0502020204030204" pitchFamily="34" charset="0"/>
              </a:rPr>
              <a:t>Source: </a:t>
            </a:r>
            <a:r>
              <a:rPr lang="en-US" sz="2000" dirty="0">
                <a:latin typeface="Calibri" panose="020F0502020204030204" pitchFamily="34" charset="0"/>
                <a:hlinkClick r:id="rId3"/>
              </a:rPr>
              <a:t>www.causeweb.org</a:t>
            </a:r>
            <a:endParaRPr lang="en-US" sz="2000" dirty="0">
              <a:latin typeface="Calibri" panose="020F0502020204030204" pitchFamily="34" charset="0"/>
            </a:endParaRPr>
          </a:p>
        </p:txBody>
      </p:sp>
    </p:spTree>
    <p:extLst>
      <p:ext uri="{BB962C8B-B14F-4D97-AF65-F5344CB8AC3E}">
        <p14:creationId xmlns:p14="http://schemas.microsoft.com/office/powerpoint/2010/main" val="267765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52400" y="609600"/>
            <a:ext cx="8001000" cy="762000"/>
          </a:xfrm>
        </p:spPr>
        <p:txBody>
          <a:bodyPr/>
          <a:lstStyle/>
          <a:p>
            <a:pPr algn="l"/>
            <a:r>
              <a:rPr lang="en-US" sz="3200" b="1" dirty="0">
                <a:solidFill>
                  <a:schemeClr val="bg1"/>
                </a:solidFill>
                <a:latin typeface="Calibri" pitchFamily="34" charset="0"/>
                <a:ea typeface="Calibri" pitchFamily="34" charset="0"/>
                <a:cs typeface="Calibri" pitchFamily="34" charset="0"/>
              </a:rPr>
              <a:t>Statistical Significance Levels</a:t>
            </a:r>
          </a:p>
        </p:txBody>
      </p:sp>
      <p:sp>
        <p:nvSpPr>
          <p:cNvPr id="75779" name="TextBox 2"/>
          <p:cNvSpPr txBox="1">
            <a:spLocks noChangeArrowheads="1"/>
          </p:cNvSpPr>
          <p:nvPr/>
        </p:nvSpPr>
        <p:spPr bwMode="auto">
          <a:xfrm>
            <a:off x="0" y="1369397"/>
            <a:ext cx="91440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914400" indent="-45720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ea typeface="Calibri" pitchFamily="34" charset="0"/>
                <a:cs typeface="Calibri" pitchFamily="34" charset="0"/>
              </a:rPr>
              <a:t>Ideally, we would want to minimize both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and </a:t>
            </a:r>
            <a:r>
              <a:rPr lang="el-GR" sz="2000" dirty="0">
                <a:latin typeface="Calibri" pitchFamily="34" charset="0"/>
                <a:ea typeface="Calibri" pitchFamily="34" charset="0"/>
                <a:cs typeface="Calibri" pitchFamily="34" charset="0"/>
              </a:rPr>
              <a:t>β</a:t>
            </a:r>
            <a:r>
              <a:rPr lang="en-US" sz="2000" dirty="0">
                <a:latin typeface="Calibri" pitchFamily="34" charset="0"/>
                <a:ea typeface="Calibri" pitchFamily="34" charset="0"/>
                <a:cs typeface="Calibri" pitchFamily="34" charset="0"/>
              </a:rPr>
              <a:t>. However, for a given experiment and sample size, they are inversely related, and there is no rejection region </a:t>
            </a:r>
            <a:r>
              <a:rPr lang="en-US" sz="2000" i="1" dirty="0">
                <a:latin typeface="Calibri" pitchFamily="34" charset="0"/>
                <a:ea typeface="Calibri" pitchFamily="34" charset="0"/>
                <a:cs typeface="Calibri" pitchFamily="34" charset="0"/>
              </a:rPr>
              <a:t>c</a:t>
            </a:r>
            <a:r>
              <a:rPr lang="en-US" sz="2000" dirty="0">
                <a:latin typeface="Calibri" pitchFamily="34" charset="0"/>
                <a:ea typeface="Calibri" pitchFamily="34" charset="0"/>
                <a:cs typeface="Calibri" pitchFamily="34" charset="0"/>
              </a:rPr>
              <a:t> which will simultaneously make both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and </a:t>
            </a:r>
            <a:r>
              <a:rPr lang="el-GR" sz="2000" dirty="0">
                <a:latin typeface="Calibri" pitchFamily="34" charset="0"/>
                <a:ea typeface="Calibri" pitchFamily="34" charset="0"/>
                <a:cs typeface="Calibri" pitchFamily="34" charset="0"/>
              </a:rPr>
              <a:t>β</a:t>
            </a:r>
            <a:r>
              <a:rPr lang="en-US" sz="2000" dirty="0">
                <a:latin typeface="Calibri" pitchFamily="34" charset="0"/>
                <a:ea typeface="Calibri" pitchFamily="34" charset="0"/>
                <a:cs typeface="Calibri" pitchFamily="34" charset="0"/>
              </a:rPr>
              <a:t> small. Typically,  Type I error is more serious than a Type II error (e.g., better let a criminal go free than imprison an innocent person). </a:t>
            </a:r>
          </a:p>
          <a:p>
            <a:pPr eaLnBrk="1" hangingPunct="1"/>
            <a:endParaRPr lang="en-US" sz="1600" dirty="0">
              <a:latin typeface="Calibri" pitchFamily="34" charset="0"/>
              <a:ea typeface="Calibri" pitchFamily="34" charset="0"/>
              <a:cs typeface="Calibri" pitchFamily="34" charset="0"/>
            </a:endParaRPr>
          </a:p>
          <a:p>
            <a:pPr eaLnBrk="1" hangingPunct="1"/>
            <a:r>
              <a:rPr lang="en-US" sz="2000" dirty="0">
                <a:latin typeface="Calibri" pitchFamily="34" charset="0"/>
                <a:ea typeface="Calibri" pitchFamily="34" charset="0"/>
                <a:cs typeface="Calibri" pitchFamily="34" charset="0"/>
              </a:rPr>
              <a:t>The approach that most statisticians use is the following:</a:t>
            </a:r>
          </a:p>
          <a:p>
            <a:pPr eaLnBrk="1" hangingPunct="1">
              <a:buFontTx/>
              <a:buAutoNum type="arabicPeriod"/>
            </a:pPr>
            <a:r>
              <a:rPr lang="en-US" sz="2000" dirty="0">
                <a:latin typeface="Calibri" pitchFamily="34" charset="0"/>
                <a:ea typeface="Calibri" pitchFamily="34" charset="0"/>
                <a:cs typeface="Calibri" pitchFamily="34" charset="0"/>
              </a:rPr>
              <a:t> Specify the largest value of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that can be tolerated and find a rejection region having that value of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a:t>
            </a:r>
          </a:p>
          <a:p>
            <a:pPr lvl="1" eaLnBrk="1" hangingPunct="1">
              <a:buFont typeface="Arial" charset="0"/>
              <a:buChar char="•"/>
            </a:pPr>
            <a:r>
              <a:rPr lang="en-US" sz="2000" dirty="0">
                <a:latin typeface="Calibri" pitchFamily="34" charset="0"/>
                <a:ea typeface="Calibri" pitchFamily="34" charset="0"/>
                <a:cs typeface="Calibri" pitchFamily="34" charset="0"/>
              </a:rPr>
              <a:t>Some common levels of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are 0.10, 0.05 and 0.01.</a:t>
            </a:r>
          </a:p>
          <a:p>
            <a:pPr lvl="1" eaLnBrk="1" hangingPunct="1">
              <a:buFont typeface="Arial" charset="0"/>
              <a:buChar char="•"/>
            </a:pPr>
            <a:r>
              <a:rPr lang="en-US" sz="2000" dirty="0">
                <a:latin typeface="Calibri" pitchFamily="34" charset="0"/>
                <a:ea typeface="Calibri" pitchFamily="34" charset="0"/>
                <a:cs typeface="Calibri" pitchFamily="34" charset="0"/>
              </a:rPr>
              <a:t>That is, no statistical test will be 100% perfect (there’s always a chance of error), and you are, a priori, willing to take that the probability of falsely rejecting H0 is 0.10, 0.05, and 0.01.</a:t>
            </a:r>
          </a:p>
          <a:p>
            <a:pPr lvl="1" eaLnBrk="1" hangingPunct="1">
              <a:buFont typeface="Arial" charset="0"/>
              <a:buChar char="•"/>
            </a:pPr>
            <a:r>
              <a:rPr lang="en-US" sz="2000" b="1" u="sng" dirty="0">
                <a:solidFill>
                  <a:srgbClr val="FF0000"/>
                </a:solidFill>
                <a:latin typeface="Calibri" pitchFamily="34" charset="0"/>
                <a:ea typeface="Calibri" pitchFamily="34" charset="0"/>
                <a:cs typeface="Calibri" pitchFamily="34" charset="0"/>
              </a:rPr>
              <a:t>WE WILL BE USING </a:t>
            </a:r>
            <a:r>
              <a:rPr lang="el-GR" sz="2000" b="1" u="sng" dirty="0">
                <a:solidFill>
                  <a:srgbClr val="FF0000"/>
                </a:solidFill>
                <a:latin typeface="Calibri" pitchFamily="34" charset="0"/>
                <a:ea typeface="Calibri" pitchFamily="34" charset="0"/>
                <a:cs typeface="Calibri" pitchFamily="34" charset="0"/>
              </a:rPr>
              <a:t>α</a:t>
            </a:r>
            <a:r>
              <a:rPr lang="en-US" sz="2000" b="1" u="sng" dirty="0">
                <a:solidFill>
                  <a:srgbClr val="FF0000"/>
                </a:solidFill>
                <a:latin typeface="Calibri" pitchFamily="34" charset="0"/>
                <a:ea typeface="Calibri" pitchFamily="34" charset="0"/>
                <a:cs typeface="Calibri" pitchFamily="34" charset="0"/>
              </a:rPr>
              <a:t> = 0.05 FOR THIS COURSE</a:t>
            </a:r>
          </a:p>
          <a:p>
            <a:pPr eaLnBrk="1" hangingPunct="1">
              <a:buFontTx/>
              <a:buAutoNum type="arabicPeriod"/>
            </a:pPr>
            <a:r>
              <a:rPr lang="en-US" sz="2000" dirty="0">
                <a:latin typeface="Calibri" pitchFamily="34" charset="0"/>
                <a:ea typeface="Calibri" pitchFamily="34" charset="0"/>
                <a:cs typeface="Calibri" pitchFamily="34" charset="0"/>
              </a:rPr>
              <a:t> The chosen value of </a:t>
            </a:r>
            <a:r>
              <a:rPr lang="el-GR" sz="2000" dirty="0">
                <a:latin typeface="Calibri" pitchFamily="34" charset="0"/>
                <a:ea typeface="Calibri" pitchFamily="34" charset="0"/>
                <a:cs typeface="Calibri" pitchFamily="34" charset="0"/>
              </a:rPr>
              <a:t>α</a:t>
            </a:r>
            <a:r>
              <a:rPr lang="en-US" sz="2000" dirty="0">
                <a:latin typeface="Calibri" pitchFamily="34" charset="0"/>
                <a:ea typeface="Calibri" pitchFamily="34" charset="0"/>
                <a:cs typeface="Calibri" pitchFamily="34" charset="0"/>
              </a:rPr>
              <a:t> is the </a:t>
            </a:r>
            <a:r>
              <a:rPr lang="en-US" sz="2000" b="1" dirty="0">
                <a:solidFill>
                  <a:srgbClr val="FF0000"/>
                </a:solidFill>
                <a:latin typeface="Calibri" pitchFamily="34" charset="0"/>
                <a:ea typeface="Calibri" pitchFamily="34" charset="0"/>
                <a:cs typeface="Calibri" pitchFamily="34" charset="0"/>
              </a:rPr>
              <a:t>statistical significance level of the test</a:t>
            </a:r>
            <a:r>
              <a:rPr lang="en-US" sz="2000" dirty="0">
                <a:latin typeface="Calibri" pitchFamily="34" charset="0"/>
                <a:ea typeface="Calibri" pitchFamily="34" charset="0"/>
                <a:cs typeface="Calibri" pitchFamily="34" charset="0"/>
              </a:rPr>
              <a:t>. </a:t>
            </a:r>
          </a:p>
          <a:p>
            <a:pPr eaLnBrk="1" hangingPunct="1">
              <a:buFontTx/>
              <a:buAutoNum type="arabicPeriod"/>
            </a:pPr>
            <a:r>
              <a:rPr lang="en-US" sz="2000" dirty="0">
                <a:latin typeface="Calibri" pitchFamily="34" charset="0"/>
                <a:ea typeface="Calibri" pitchFamily="34" charset="0"/>
                <a:cs typeface="Calibri" pitchFamily="34" charset="0"/>
              </a:rPr>
              <a:t> The corresponding test procedure is called a </a:t>
            </a:r>
            <a:r>
              <a:rPr lang="en-US" sz="2000" b="1" dirty="0">
                <a:solidFill>
                  <a:srgbClr val="FF0000"/>
                </a:solidFill>
                <a:latin typeface="Calibri" pitchFamily="34" charset="0"/>
                <a:ea typeface="Calibri" pitchFamily="34" charset="0"/>
                <a:cs typeface="Calibri" pitchFamily="34" charset="0"/>
              </a:rPr>
              <a:t>level</a:t>
            </a:r>
            <a:r>
              <a:rPr lang="el-GR" sz="2000" dirty="0">
                <a:solidFill>
                  <a:srgbClr val="FF0000"/>
                </a:solidFill>
                <a:latin typeface="Calibri" pitchFamily="34" charset="0"/>
                <a:ea typeface="Calibri" pitchFamily="34" charset="0"/>
                <a:cs typeface="Calibri" pitchFamily="34" charset="0"/>
              </a:rPr>
              <a:t> </a:t>
            </a:r>
            <a:r>
              <a:rPr lang="el-GR" sz="2000" b="1" dirty="0">
                <a:solidFill>
                  <a:srgbClr val="FF0000"/>
                </a:solidFill>
                <a:latin typeface="Calibri" pitchFamily="34" charset="0"/>
                <a:ea typeface="Calibri" pitchFamily="34" charset="0"/>
                <a:cs typeface="Calibri" pitchFamily="34" charset="0"/>
              </a:rPr>
              <a:t>α</a:t>
            </a:r>
            <a:r>
              <a:rPr lang="en-US" sz="2000" b="1" dirty="0">
                <a:solidFill>
                  <a:srgbClr val="FF0000"/>
                </a:solidFill>
                <a:latin typeface="Calibri" pitchFamily="34" charset="0"/>
                <a:ea typeface="Calibri" pitchFamily="34" charset="0"/>
                <a:cs typeface="Calibri" pitchFamily="34" charset="0"/>
              </a:rPr>
              <a:t> test</a:t>
            </a:r>
            <a:r>
              <a:rPr lang="en-US" sz="2000" dirty="0">
                <a:latin typeface="Calibri" pitchFamily="34" charset="0"/>
                <a:ea typeface="Calibri" pitchFamily="34" charset="0"/>
                <a:cs typeface="Calibri" pitchFamily="34" charset="0"/>
              </a:rPr>
              <a:t>.</a:t>
            </a:r>
          </a:p>
          <a:p>
            <a:pPr lvl="1" eaLnBrk="1" hangingPunct="1">
              <a:buFont typeface="Arial" charset="0"/>
              <a:buChar char="•"/>
            </a:pPr>
            <a:r>
              <a:rPr lang="en-US" sz="2000" dirty="0">
                <a:latin typeface="Calibri" pitchFamily="34" charset="0"/>
                <a:ea typeface="Calibri" pitchFamily="34" charset="0"/>
                <a:cs typeface="Calibri" pitchFamily="34" charset="0"/>
              </a:rPr>
              <a:t>E.g., level 0.05 test or level 0.01 test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2"/>
          <p:cNvSpPr txBox="1">
            <a:spLocks noChangeArrowheads="1"/>
          </p:cNvSpPr>
          <p:nvPr/>
        </p:nvSpPr>
        <p:spPr bwMode="auto">
          <a:xfrm>
            <a:off x="152400" y="596900"/>
            <a:ext cx="838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b="1" dirty="0">
                <a:solidFill>
                  <a:schemeClr val="bg1"/>
                </a:solidFill>
                <a:latin typeface="Calibri" pitchFamily="34" charset="0"/>
                <a:ea typeface="Calibri" pitchFamily="34" charset="0"/>
                <a:cs typeface="Calibri" pitchFamily="34" charset="0"/>
              </a:rPr>
              <a:t>The Steps to Test the Null Hypothesis</a:t>
            </a:r>
          </a:p>
        </p:txBody>
      </p:sp>
      <p:pic>
        <p:nvPicPr>
          <p:cNvPr id="76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4925"/>
            <a:ext cx="9144000" cy="555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7709" y="585848"/>
            <a:ext cx="7772400" cy="709551"/>
          </a:xfrm>
          <a:prstGeom prst="rect">
            <a:avLst/>
          </a:prstGeom>
          <a:noFill/>
          <a:ln w="9525">
            <a:noFill/>
            <a:miter lim="800000"/>
            <a:headEnd/>
            <a:tailEnd/>
          </a:ln>
          <a:effectLst/>
        </p:spPr>
        <p:txBody>
          <a:bodyPr anchor="ctr"/>
          <a:lstStyle/>
          <a:p>
            <a:pPr>
              <a:defRPr/>
            </a:pPr>
            <a:r>
              <a:rPr lang="en-US" sz="3200" b="1" kern="0" dirty="0">
                <a:solidFill>
                  <a:schemeClr val="bg1"/>
                </a:solidFill>
                <a:latin typeface="Calibri" pitchFamily="34" charset="0"/>
                <a:ea typeface="+mj-ea"/>
                <a:cs typeface="Calibri" pitchFamily="34" charset="0"/>
              </a:rPr>
              <a:t>Example</a:t>
            </a:r>
          </a:p>
        </p:txBody>
      </p:sp>
      <mc:AlternateContent xmlns:mc="http://schemas.openxmlformats.org/markup-compatibility/2006" xmlns:a14="http://schemas.microsoft.com/office/drawing/2010/main">
        <mc:Choice Requires="a14">
          <p:sp>
            <p:nvSpPr>
              <p:cNvPr id="78851" name="TextBox 3"/>
              <p:cNvSpPr txBox="1">
                <a:spLocks noChangeArrowheads="1"/>
              </p:cNvSpPr>
              <p:nvPr/>
            </p:nvSpPr>
            <p:spPr bwMode="auto">
              <a:xfrm>
                <a:off x="0" y="1557337"/>
                <a:ext cx="9144000" cy="52751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Calibri" pitchFamily="34" charset="0"/>
                    <a:ea typeface="Calibri" pitchFamily="34" charset="0"/>
                    <a:cs typeface="Calibri" pitchFamily="34" charset="0"/>
                  </a:rPr>
                  <a:t>The true average fat content of a quarter pound burger in a certain burger chain is 30 grams. The new oil that they cook with is supposed to reduce the fat content. A sample of 52 burgers cooked with the new oil is examined, and their fat content (in grams) are below:</a:t>
                </a:r>
              </a:p>
              <a:p>
                <a:pPr eaLnBrk="1" hangingPunct="1"/>
                <a:endParaRPr lang="en-US" sz="1200" dirty="0">
                  <a:latin typeface="Calibri" pitchFamily="34" charset="0"/>
                  <a:ea typeface="Calibri" pitchFamily="34" charset="0"/>
                  <a:cs typeface="Calibri" pitchFamily="34" charset="0"/>
                </a:endParaRPr>
              </a:p>
              <a:p>
                <a:pPr eaLnBrk="1" hangingPunct="1"/>
                <a:r>
                  <a:rPr lang="en-US" sz="2000" b="1" dirty="0">
                    <a:solidFill>
                      <a:srgbClr val="FF0000"/>
                    </a:solidFill>
                    <a:latin typeface="Calibri" pitchFamily="34" charset="0"/>
                    <a:ea typeface="Calibri" pitchFamily="34" charset="0"/>
                    <a:cs typeface="Calibri" pitchFamily="34" charset="0"/>
                  </a:rPr>
                  <a:t>14.1	14.5	15.5	16.0	16.0	16.7	16.9	17.1	17.5	17.8</a:t>
                </a:r>
              </a:p>
              <a:p>
                <a:pPr eaLnBrk="1" hangingPunct="1"/>
                <a:r>
                  <a:rPr lang="en-US" sz="2000" b="1" dirty="0">
                    <a:solidFill>
                      <a:srgbClr val="FF0000"/>
                    </a:solidFill>
                    <a:latin typeface="Calibri" pitchFamily="34" charset="0"/>
                    <a:ea typeface="Calibri" pitchFamily="34" charset="0"/>
                    <a:cs typeface="Calibri" pitchFamily="34" charset="0"/>
                  </a:rPr>
                  <a:t>17.8	18.1	18.2	18.3	18.3	19.0	19.2	19.4	20.0	20.0</a:t>
                </a:r>
              </a:p>
              <a:p>
                <a:pPr eaLnBrk="1" hangingPunct="1"/>
                <a:r>
                  <a:rPr lang="en-US" sz="2000" b="1" dirty="0">
                    <a:solidFill>
                      <a:srgbClr val="FF0000"/>
                    </a:solidFill>
                    <a:latin typeface="Calibri" pitchFamily="34" charset="0"/>
                    <a:ea typeface="Calibri" pitchFamily="34" charset="0"/>
                    <a:cs typeface="Calibri" pitchFamily="34" charset="0"/>
                  </a:rPr>
                  <a:t>20.8	20.8	21.0	21.5	23.5	27.5	27.5	28.0	28.3	30.0</a:t>
                </a:r>
              </a:p>
              <a:p>
                <a:pPr eaLnBrk="1" hangingPunct="1"/>
                <a:r>
                  <a:rPr lang="en-US" sz="2000" b="1" dirty="0">
                    <a:solidFill>
                      <a:srgbClr val="FF0000"/>
                    </a:solidFill>
                    <a:latin typeface="Calibri" pitchFamily="34" charset="0"/>
                    <a:ea typeface="Calibri" pitchFamily="34" charset="0"/>
                    <a:cs typeface="Calibri" pitchFamily="34" charset="0"/>
                  </a:rPr>
                  <a:t>30.0	31.6	31.7	31.7	32.5	33.5	33.9	35.0	35.0	35.0</a:t>
                </a:r>
              </a:p>
              <a:p>
                <a:pPr eaLnBrk="1" hangingPunct="1"/>
                <a:r>
                  <a:rPr lang="en-US" sz="2000" b="1" dirty="0">
                    <a:solidFill>
                      <a:srgbClr val="FF0000"/>
                    </a:solidFill>
                    <a:latin typeface="Calibri" pitchFamily="34" charset="0"/>
                    <a:ea typeface="Calibri" pitchFamily="34" charset="0"/>
                    <a:cs typeface="Calibri" pitchFamily="34" charset="0"/>
                  </a:rPr>
                  <a:t>36.7	40.0	40.0	41.3	41.7	47.5	50.0	51.0	51.8	54.4</a:t>
                </a:r>
              </a:p>
              <a:p>
                <a:pPr eaLnBrk="1" hangingPunct="1"/>
                <a:r>
                  <a:rPr lang="en-US" sz="2000" b="1" dirty="0">
                    <a:solidFill>
                      <a:srgbClr val="FF0000"/>
                    </a:solidFill>
                    <a:latin typeface="Calibri" pitchFamily="34" charset="0"/>
                    <a:ea typeface="Calibri" pitchFamily="34" charset="0"/>
                    <a:cs typeface="Calibri" pitchFamily="34" charset="0"/>
                  </a:rPr>
                  <a:t>55.0	57.0</a:t>
                </a:r>
              </a:p>
              <a:p>
                <a:pPr eaLnBrk="1" hangingPunct="1"/>
                <a:endParaRPr lang="en-US" sz="1200" dirty="0">
                  <a:latin typeface="Calibri" pitchFamily="34" charset="0"/>
                  <a:ea typeface="Calibri" pitchFamily="34" charset="0"/>
                  <a:cs typeface="Calibri" pitchFamily="34" charset="0"/>
                </a:endParaRPr>
              </a:p>
              <a:p>
                <a:pPr eaLnBrk="1" hangingPunct="1"/>
                <a:r>
                  <a:rPr lang="en-US" sz="2000" dirty="0">
                    <a:latin typeface="Calibri" pitchFamily="34" charset="0"/>
                    <a:ea typeface="Calibri" pitchFamily="34" charset="0"/>
                    <a:cs typeface="Calibri" pitchFamily="34" charset="0"/>
                  </a:rPr>
                  <a:t>We can calculate that the sample mean X̅ is 28.76 grams and the sample </a:t>
                </a:r>
                <a:r>
                  <a:rPr lang="en-US" sz="2000" dirty="0" err="1">
                    <a:latin typeface="Calibri" pitchFamily="34" charset="0"/>
                    <a:ea typeface="Calibri" pitchFamily="34" charset="0"/>
                    <a:cs typeface="Calibri" pitchFamily="34" charset="0"/>
                  </a:rPr>
                  <a:t>s.d</a:t>
                </a:r>
                <a:r>
                  <a:rPr lang="en-US" sz="2000" dirty="0">
                    <a:latin typeface="Calibri" pitchFamily="34" charset="0"/>
                    <a:ea typeface="Calibri" pitchFamily="34" charset="0"/>
                    <a:cs typeface="Calibri" pitchFamily="34" charset="0"/>
                  </a:rPr>
                  <a:t> </a:t>
                </a:r>
                <a:r>
                  <a:rPr lang="en-US" sz="2000" i="1" dirty="0">
                    <a:latin typeface="Calibri" pitchFamily="34" charset="0"/>
                    <a:ea typeface="Calibri" pitchFamily="34" charset="0"/>
                    <a:cs typeface="Calibri" pitchFamily="34" charset="0"/>
                  </a:rPr>
                  <a:t>S</a:t>
                </a:r>
                <a:r>
                  <a:rPr lang="en-US" sz="2000" dirty="0">
                    <a:latin typeface="Calibri" pitchFamily="34" charset="0"/>
                    <a:ea typeface="Calibri" pitchFamily="34" charset="0"/>
                    <a:cs typeface="Calibri" pitchFamily="34" charset="0"/>
                  </a:rPr>
                  <a:t> is 12.26 grams. Can we say that this is significantly different from the 30 grams fat content obtained with the oil they cooked with before?</a:t>
                </a:r>
              </a:p>
              <a:p>
                <a:pPr eaLnBrk="1" hangingPunct="1"/>
                <a:endParaRPr lang="en-US" sz="2000" dirty="0">
                  <a:latin typeface="Calibri" pitchFamily="34" charset="0"/>
                  <a:ea typeface="Calibri" pitchFamily="34" charset="0"/>
                  <a:cs typeface="Calibri" pitchFamily="34" charset="0"/>
                </a:endParaRPr>
              </a:p>
              <a:p>
                <a:pPr eaLnBrk="1" hangingPunct="1"/>
                <a:r>
                  <a:rPr lang="en-US" sz="2000" dirty="0">
                    <a:latin typeface="Calibri" pitchFamily="34" charset="0"/>
                    <a:ea typeface="Calibri" pitchFamily="34" charset="0"/>
                    <a:cs typeface="Calibri" pitchFamily="34" charset="0"/>
                  </a:rPr>
                  <a:t>Here, n = 52 (greater than 40), so the quantity </a:t>
                </a:r>
                <a14:m>
                  <m:oMath xmlns:m="http://schemas.openxmlformats.org/officeDocument/2006/math">
                    <m:f>
                      <m:fPr>
                        <m:ctrlPr>
                          <a:rPr lang="en-US" sz="2000" b="0" i="1" smtClean="0">
                            <a:latin typeface="Cambria Math" panose="02040503050406030204" pitchFamily="18" charset="0"/>
                          </a:rPr>
                        </m:ctrlPr>
                      </m:fPr>
                      <m:num>
                        <m:acc>
                          <m:accPr>
                            <m:chr m:val="̅"/>
                            <m:ctrlPr>
                              <a:rPr lang="en-US" sz="2000" b="0" i="1" smtClean="0">
                                <a:latin typeface="Cambria Math" panose="02040503050406030204" pitchFamily="18" charset="0"/>
                              </a:rPr>
                            </m:ctrlPr>
                          </m:accPr>
                          <m:e>
                            <m:r>
                              <a:rPr lang="en-US" sz="2000" b="0" i="1" smtClean="0">
                                <a:latin typeface="Cambria Math"/>
                              </a:rPr>
                              <m:t>𝑋</m:t>
                            </m:r>
                          </m:e>
                        </m:acc>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0</m:t>
                            </m:r>
                          </m:sub>
                        </m:sSub>
                      </m:num>
                      <m:den>
                        <m:r>
                          <a:rPr lang="en-US" sz="2000" b="0" i="1" smtClean="0">
                            <a:latin typeface="Cambria Math"/>
                          </a:rPr>
                          <m:t>𝑆</m:t>
                        </m:r>
                        <m:r>
                          <a:rPr lang="en-US" sz="2000" b="0" i="1" smtClean="0">
                            <a:latin typeface="Cambria Math"/>
                          </a:rPr>
                          <m:t>/</m:t>
                        </m:r>
                        <m:rad>
                          <m:radPr>
                            <m:degHide m:val="on"/>
                            <m:ctrlPr>
                              <a:rPr lang="en-US" sz="2000" b="0" i="1" smtClean="0">
                                <a:latin typeface="Cambria Math" panose="02040503050406030204" pitchFamily="18" charset="0"/>
                              </a:rPr>
                            </m:ctrlPr>
                          </m:radPr>
                          <m:deg/>
                          <m:e>
                            <m:r>
                              <a:rPr lang="en-US" sz="2000" b="0" i="1" smtClean="0">
                                <a:latin typeface="Cambria Math"/>
                              </a:rPr>
                              <m:t>𝑛</m:t>
                            </m:r>
                          </m:e>
                        </m:rad>
                      </m:den>
                    </m:f>
                  </m:oMath>
                </a14:m>
                <a:r>
                  <a:rPr lang="en-US" sz="2000" dirty="0">
                    <a:latin typeface="Calibri" pitchFamily="34" charset="0"/>
                    <a:ea typeface="Calibri" pitchFamily="34" charset="0"/>
                    <a:cs typeface="Calibri" pitchFamily="34" charset="0"/>
                  </a:rPr>
                  <a:t> has a Z distribution (approx.)</a:t>
                </a:r>
              </a:p>
            </p:txBody>
          </p:sp>
        </mc:Choice>
        <mc:Fallback xmlns="">
          <p:sp>
            <p:nvSpPr>
              <p:cNvPr id="78851" name="TextBox 3"/>
              <p:cNvSpPr txBox="1">
                <a:spLocks noRot="1" noChangeAspect="1" noMove="1" noResize="1" noEditPoints="1" noAdjustHandles="1" noChangeArrowheads="1" noChangeShapeType="1" noTextEdit="1"/>
              </p:cNvSpPr>
              <p:nvPr/>
            </p:nvSpPr>
            <p:spPr bwMode="auto">
              <a:xfrm>
                <a:off x="0" y="1557337"/>
                <a:ext cx="9144000" cy="5275162"/>
              </a:xfrm>
              <a:prstGeom prst="rect">
                <a:avLst/>
              </a:prstGeom>
              <a:blipFill rotWithShape="1">
                <a:blip r:embed="rId2"/>
                <a:stretch>
                  <a:fillRect l="-667" t="-5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76200" y="533400"/>
            <a:ext cx="8077200" cy="838200"/>
          </a:xfrm>
        </p:spPr>
        <p:txBody>
          <a:bodyPr/>
          <a:lstStyle/>
          <a:p>
            <a:pPr algn="l"/>
            <a:r>
              <a:rPr lang="en-US" sz="3200" b="1" dirty="0">
                <a:solidFill>
                  <a:schemeClr val="bg1"/>
                </a:solidFill>
                <a:latin typeface="Calibri" pitchFamily="34" charset="0"/>
                <a:ea typeface="Calibri" pitchFamily="34" charset="0"/>
                <a:cs typeface="Calibri" pitchFamily="34" charset="0"/>
              </a:rPr>
              <a:t>Example (Cont’d)</a:t>
            </a:r>
          </a:p>
        </p:txBody>
      </p:sp>
      <p:sp>
        <p:nvSpPr>
          <p:cNvPr id="79875" name="Rectangle 2"/>
          <p:cNvSpPr>
            <a:spLocks noChangeArrowheads="1"/>
          </p:cNvSpPr>
          <p:nvPr/>
        </p:nvSpPr>
        <p:spPr bwMode="auto">
          <a:xfrm>
            <a:off x="0" y="1468681"/>
            <a:ext cx="9144000" cy="493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Tx/>
              <a:buAutoNum type="arabicPeriod"/>
            </a:pPr>
            <a:r>
              <a:rPr lang="en-US" sz="2000" dirty="0">
                <a:latin typeface="Calibri" pitchFamily="34" charset="0"/>
                <a:ea typeface="Calibri" pitchFamily="34" charset="0"/>
                <a:cs typeface="Calibri" pitchFamily="34" charset="0"/>
              </a:rPr>
              <a:t>Parameter of interest: µ, true average burger fat content (in grams)</a:t>
            </a:r>
          </a:p>
          <a:p>
            <a:pPr marL="457200" indent="-457200">
              <a:buFontTx/>
              <a:buAutoNum type="arabicPeriod"/>
            </a:pPr>
            <a:r>
              <a:rPr lang="en-US" sz="2000" dirty="0">
                <a:latin typeface="Calibri" pitchFamily="34" charset="0"/>
                <a:ea typeface="Calibri" pitchFamily="34" charset="0"/>
                <a:cs typeface="Calibri" pitchFamily="34" charset="0"/>
              </a:rPr>
              <a:t>Null Hypothesis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µ = µ</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 30 g</a:t>
            </a:r>
          </a:p>
          <a:p>
            <a:pPr marL="457200" indent="-457200">
              <a:buFontTx/>
              <a:buAutoNum type="arabicPeriod"/>
            </a:pPr>
            <a:r>
              <a:rPr lang="en-US" sz="2000" dirty="0">
                <a:latin typeface="Calibri" pitchFamily="34" charset="0"/>
                <a:ea typeface="Calibri" pitchFamily="34" charset="0"/>
                <a:cs typeface="Calibri" pitchFamily="34" charset="0"/>
              </a:rPr>
              <a:t>Alternative Hypothesis H</a:t>
            </a:r>
            <a:r>
              <a:rPr lang="en-US" sz="1200" dirty="0">
                <a:latin typeface="Calibri" pitchFamily="34" charset="0"/>
                <a:ea typeface="Calibri" pitchFamily="34" charset="0"/>
                <a:cs typeface="Calibri" pitchFamily="34" charset="0"/>
              </a:rPr>
              <a:t>a</a:t>
            </a:r>
            <a:r>
              <a:rPr lang="en-US" sz="2000" dirty="0">
                <a:latin typeface="Calibri" pitchFamily="34" charset="0"/>
                <a:ea typeface="Calibri" pitchFamily="34" charset="0"/>
                <a:cs typeface="Calibri" pitchFamily="34" charset="0"/>
              </a:rPr>
              <a:t>: µ </a:t>
            </a:r>
            <a:r>
              <a:rPr lang="en-US" sz="2000" dirty="0">
                <a:solidFill>
                  <a:srgbClr val="C00000"/>
                </a:solidFill>
                <a:latin typeface="Calibri" pitchFamily="34" charset="0"/>
                <a:ea typeface="Calibri" pitchFamily="34" charset="0"/>
                <a:cs typeface="Calibri" pitchFamily="34" charset="0"/>
              </a:rPr>
              <a:t>&lt;</a:t>
            </a:r>
            <a:r>
              <a:rPr lang="en-US" sz="2000" dirty="0">
                <a:latin typeface="Calibri" pitchFamily="34" charset="0"/>
                <a:ea typeface="Calibri" pitchFamily="34" charset="0"/>
                <a:cs typeface="Calibri" pitchFamily="34" charset="0"/>
              </a:rPr>
              <a:t> 30 g		</a:t>
            </a:r>
          </a:p>
          <a:p>
            <a:pPr marL="457200" indent="-457200">
              <a:buFontTx/>
              <a:buAutoNum type="arabicPeriod"/>
            </a:pPr>
            <a:r>
              <a:rPr lang="en-US" sz="2000" dirty="0">
                <a:latin typeface="Calibri" pitchFamily="34" charset="0"/>
                <a:ea typeface="Calibri" pitchFamily="34" charset="0"/>
                <a:cs typeface="Calibri" pitchFamily="34" charset="0"/>
              </a:rPr>
              <a:t>Test statistic value:</a:t>
            </a:r>
          </a:p>
          <a:p>
            <a:pPr marL="457200" indent="-457200">
              <a:buFontTx/>
              <a:buAutoNum type="arabicPeriod"/>
            </a:pPr>
            <a:endParaRPr lang="en-US" sz="2000" dirty="0">
              <a:latin typeface="Calibri" pitchFamily="34" charset="0"/>
              <a:ea typeface="Calibri" pitchFamily="34" charset="0"/>
              <a:cs typeface="Calibri" pitchFamily="34" charset="0"/>
            </a:endParaRPr>
          </a:p>
          <a:p>
            <a:pPr marL="457200" indent="-457200">
              <a:buFontTx/>
              <a:buAutoNum type="arabicPeriod"/>
            </a:pPr>
            <a:endParaRPr lang="en-US" sz="2000" dirty="0">
              <a:latin typeface="Calibri" pitchFamily="34" charset="0"/>
              <a:ea typeface="Calibri" pitchFamily="34" charset="0"/>
              <a:cs typeface="Calibri" pitchFamily="34" charset="0"/>
            </a:endParaRPr>
          </a:p>
          <a:p>
            <a:pPr marL="457200" indent="-457200">
              <a:buFontTx/>
              <a:buAutoNum type="arabicPeriod"/>
            </a:pPr>
            <a:r>
              <a:rPr lang="en-US" sz="2000" dirty="0">
                <a:latin typeface="Calibri" pitchFamily="34" charset="0"/>
                <a:ea typeface="Calibri" pitchFamily="34" charset="0"/>
                <a:cs typeface="Calibri" pitchFamily="34" charset="0"/>
              </a:rPr>
              <a:t>Substituting n=52, X̅=28.76, and S=12.26 into (4) above, z=-0.73. </a:t>
            </a:r>
          </a:p>
          <a:p>
            <a:pPr marL="457200" indent="-457200">
              <a:buFontTx/>
              <a:buAutoNum type="arabicPeriod"/>
            </a:pPr>
            <a:r>
              <a:rPr lang="en-US" sz="2000" dirty="0">
                <a:latin typeface="Calibri" pitchFamily="34" charset="0"/>
                <a:ea typeface="Calibri" pitchFamily="34" charset="0"/>
                <a:cs typeface="Calibri" pitchFamily="34" charset="0"/>
              </a:rPr>
              <a:t>Since the quantity in (4) has a Z distribution, we look up the probability level associated with z=-0.73, which we call the p-value. We can use a table, or the function </a:t>
            </a:r>
            <a:r>
              <a:rPr lang="en-US" sz="2000" b="1" i="1" dirty="0" err="1">
                <a:solidFill>
                  <a:srgbClr val="FF0000"/>
                </a:solidFill>
                <a:latin typeface="Calibri" pitchFamily="34" charset="0"/>
                <a:ea typeface="Calibri" pitchFamily="34" charset="0"/>
                <a:cs typeface="Calibri" pitchFamily="34" charset="0"/>
              </a:rPr>
              <a:t>pnorm</a:t>
            </a:r>
            <a:r>
              <a:rPr lang="en-US" sz="2000" b="1" i="1" dirty="0">
                <a:solidFill>
                  <a:srgbClr val="FF0000"/>
                </a:solidFill>
                <a:latin typeface="Calibri" pitchFamily="34" charset="0"/>
                <a:ea typeface="Calibri" pitchFamily="34" charset="0"/>
                <a:cs typeface="Calibri" pitchFamily="34" charset="0"/>
              </a:rPr>
              <a:t>(-0.73)</a:t>
            </a:r>
            <a:r>
              <a:rPr lang="en-US" sz="2000" dirty="0">
                <a:solidFill>
                  <a:srgbClr val="FF0000"/>
                </a:solidFill>
                <a:latin typeface="Calibri" pitchFamily="34" charset="0"/>
                <a:ea typeface="Calibri" pitchFamily="34" charset="0"/>
                <a:cs typeface="Calibri" pitchFamily="34" charset="0"/>
              </a:rPr>
              <a:t> </a:t>
            </a:r>
            <a:r>
              <a:rPr lang="en-US" sz="2000" dirty="0">
                <a:latin typeface="Calibri" pitchFamily="34" charset="0"/>
                <a:ea typeface="Calibri" pitchFamily="34" charset="0"/>
                <a:cs typeface="Calibri" pitchFamily="34" charset="0"/>
              </a:rPr>
              <a:t>in R. The p-value we get is 0.233.</a:t>
            </a:r>
          </a:p>
          <a:p>
            <a:pPr marL="457200" indent="-457200">
              <a:buFontTx/>
              <a:buAutoNum type="arabicPeriod"/>
            </a:pPr>
            <a:r>
              <a:rPr lang="en-US" sz="2000" dirty="0">
                <a:latin typeface="Calibri" pitchFamily="34" charset="0"/>
                <a:ea typeface="Calibri" pitchFamily="34" charset="0"/>
                <a:cs typeface="Calibri" pitchFamily="34" charset="0"/>
              </a:rPr>
              <a:t>Compare 0.23 to 0.05. Since 0.23 &gt; 0.05, we fail to reject H</a:t>
            </a:r>
            <a:r>
              <a:rPr lang="en-US" sz="1200" dirty="0">
                <a:latin typeface="Calibri" pitchFamily="34" charset="0"/>
                <a:ea typeface="Calibri" pitchFamily="34" charset="0"/>
                <a:cs typeface="Calibri" pitchFamily="34" charset="0"/>
              </a:rPr>
              <a:t>0</a:t>
            </a:r>
            <a:r>
              <a:rPr lang="en-US" sz="2000" dirty="0">
                <a:latin typeface="Calibri" pitchFamily="34" charset="0"/>
                <a:ea typeface="Calibri" pitchFamily="34" charset="0"/>
                <a:cs typeface="Calibri" pitchFamily="34" charset="0"/>
              </a:rPr>
              <a:t> for H</a:t>
            </a:r>
            <a:r>
              <a:rPr lang="en-US" sz="1200" dirty="0">
                <a:latin typeface="Calibri" pitchFamily="34" charset="0"/>
                <a:ea typeface="Calibri" pitchFamily="34" charset="0"/>
                <a:cs typeface="Calibri" pitchFamily="34" charset="0"/>
              </a:rPr>
              <a:t>a</a:t>
            </a:r>
            <a:r>
              <a:rPr lang="en-US" sz="2000" dirty="0">
                <a:latin typeface="Calibri" pitchFamily="34" charset="0"/>
                <a:ea typeface="Calibri" pitchFamily="34" charset="0"/>
                <a:cs typeface="Calibri" pitchFamily="34" charset="0"/>
              </a:rPr>
              <a:t>.</a:t>
            </a:r>
          </a:p>
          <a:p>
            <a:endParaRPr lang="en-US" sz="1050" i="1" dirty="0">
              <a:solidFill>
                <a:srgbClr val="FF0000"/>
              </a:solidFill>
              <a:latin typeface="Calibri" pitchFamily="34" charset="0"/>
              <a:ea typeface="Calibri" pitchFamily="34" charset="0"/>
              <a:cs typeface="Calibri" pitchFamily="34" charset="0"/>
            </a:endParaRPr>
          </a:p>
          <a:p>
            <a:pPr marL="457200" indent="-457200"/>
            <a:r>
              <a:rPr lang="en-US" sz="2000" b="1" i="1" dirty="0">
                <a:solidFill>
                  <a:srgbClr val="FF0000"/>
                </a:solidFill>
                <a:latin typeface="Calibri" pitchFamily="34" charset="0"/>
                <a:ea typeface="Calibri" pitchFamily="34" charset="0"/>
                <a:cs typeface="Calibri" pitchFamily="34" charset="0"/>
              </a:rPr>
              <a:t>We don’t have compelling evidence for concluding that µ </a:t>
            </a:r>
            <a:r>
              <a:rPr lang="en-US" sz="2000" dirty="0">
                <a:solidFill>
                  <a:srgbClr val="FF0000"/>
                </a:solidFill>
                <a:latin typeface="Calibri" pitchFamily="34" charset="0"/>
                <a:ea typeface="Calibri" pitchFamily="34" charset="0"/>
                <a:cs typeface="Calibri" pitchFamily="34" charset="0"/>
              </a:rPr>
              <a:t>&lt;</a:t>
            </a:r>
            <a:r>
              <a:rPr lang="en-US" sz="2000" b="1" i="1" dirty="0">
                <a:solidFill>
                  <a:srgbClr val="FF0000"/>
                </a:solidFill>
                <a:latin typeface="Calibri" pitchFamily="34" charset="0"/>
                <a:ea typeface="Calibri" pitchFamily="34" charset="0"/>
                <a:cs typeface="Calibri" pitchFamily="34" charset="0"/>
              </a:rPr>
              <a:t> 30 g at the 0.05</a:t>
            </a:r>
          </a:p>
          <a:p>
            <a:pPr marL="457200" indent="-457200"/>
            <a:r>
              <a:rPr lang="en-US" sz="2000" b="1" i="1" dirty="0">
                <a:solidFill>
                  <a:srgbClr val="FF0000"/>
                </a:solidFill>
                <a:latin typeface="Calibri" pitchFamily="34" charset="0"/>
                <a:ea typeface="Calibri" pitchFamily="34" charset="0"/>
                <a:cs typeface="Calibri" pitchFamily="34" charset="0"/>
              </a:rPr>
              <a:t>significance level, so we cannot say that the new oil is effective. That is, it’s not that</a:t>
            </a:r>
          </a:p>
          <a:p>
            <a:pPr marL="457200" indent="-457200"/>
            <a:r>
              <a:rPr lang="en-US" sz="2000" b="1" i="1" dirty="0">
                <a:solidFill>
                  <a:srgbClr val="FF0000"/>
                </a:solidFill>
                <a:latin typeface="Calibri" pitchFamily="34" charset="0"/>
                <a:ea typeface="Calibri" pitchFamily="34" charset="0"/>
                <a:cs typeface="Calibri" pitchFamily="34" charset="0"/>
              </a:rPr>
              <a:t>unlikely for us to draw a sample with mean fat content of 28.76 grams when the true</a:t>
            </a:r>
          </a:p>
          <a:p>
            <a:pPr marL="457200" indent="-457200"/>
            <a:r>
              <a:rPr lang="en-US" sz="2000" b="1" i="1" dirty="0">
                <a:solidFill>
                  <a:srgbClr val="FF0000"/>
                </a:solidFill>
                <a:latin typeface="Calibri" pitchFamily="34" charset="0"/>
                <a:ea typeface="Calibri" pitchFamily="34" charset="0"/>
                <a:cs typeface="Calibri" pitchFamily="34" charset="0"/>
              </a:rPr>
              <a:t>population mean is 30 grams.</a:t>
            </a:r>
          </a:p>
        </p:txBody>
      </p:sp>
      <p:sp>
        <p:nvSpPr>
          <p:cNvPr id="7987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79877"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2619375"/>
            <a:ext cx="2286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2400" y="533400"/>
            <a:ext cx="7772400" cy="838200"/>
          </a:xfrm>
          <a:prstGeom prst="rect">
            <a:avLst/>
          </a:prstGeom>
          <a:noFill/>
          <a:ln w="9525">
            <a:noFill/>
            <a:miter lim="800000"/>
            <a:headEnd/>
            <a:tailEnd/>
          </a:ln>
          <a:effectLst/>
        </p:spPr>
        <p:txBody>
          <a:bodyPr anchor="ctr"/>
          <a:lstStyle/>
          <a:p>
            <a:pPr>
              <a:defRPr/>
            </a:pPr>
            <a:r>
              <a:rPr lang="en-US" sz="3200" b="1" kern="0" dirty="0">
                <a:solidFill>
                  <a:schemeClr val="bg1"/>
                </a:solidFill>
                <a:latin typeface="Calibri" pitchFamily="34" charset="0"/>
                <a:ea typeface="+mj-ea"/>
                <a:cs typeface="Calibri" pitchFamily="34" charset="0"/>
              </a:rPr>
              <a:t>Another Example</a:t>
            </a:r>
          </a:p>
        </p:txBody>
      </p:sp>
      <p:sp>
        <p:nvSpPr>
          <p:cNvPr id="82947" name="TextBox 3"/>
          <p:cNvSpPr txBox="1">
            <a:spLocks noChangeArrowheads="1"/>
          </p:cNvSpPr>
          <p:nvPr/>
        </p:nvSpPr>
        <p:spPr bwMode="auto">
          <a:xfrm>
            <a:off x="0" y="1371600"/>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Calibri" pitchFamily="34" charset="0"/>
                <a:ea typeface="Calibri" pitchFamily="34" charset="0"/>
                <a:cs typeface="Calibri" pitchFamily="34" charset="0"/>
              </a:rPr>
              <a:t>A well designed and safe workplace can contribute greatly to increased productivity. It is especially important that workers not be asked to perform tasks, such as lifting, that exceed their capabilities. </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Five subjects (healthy males ages 18-30) were randomly selected and asked to see how much they could lift (in kilograms).</a:t>
            </a:r>
          </a:p>
          <a:p>
            <a:pPr eaLnBrk="1" hangingPunct="1"/>
            <a:endParaRPr lang="en-US" sz="1200" dirty="0">
              <a:latin typeface="Calibri" pitchFamily="34" charset="0"/>
              <a:ea typeface="Calibri" pitchFamily="34" charset="0"/>
              <a:cs typeface="Calibri" pitchFamily="34" charset="0"/>
            </a:endParaRPr>
          </a:p>
          <a:p>
            <a:pPr eaLnBrk="1" hangingPunct="1"/>
            <a:r>
              <a:rPr lang="en-US" dirty="0">
                <a:latin typeface="Calibri" pitchFamily="34" charset="0"/>
                <a:ea typeface="Calibri" pitchFamily="34" charset="0"/>
                <a:cs typeface="Calibri" pitchFamily="34" charset="0"/>
              </a:rPr>
              <a:t>The data are below:</a:t>
            </a:r>
          </a:p>
          <a:p>
            <a:pPr eaLnBrk="1" hangingPunct="1"/>
            <a:endParaRPr lang="en-US" sz="1000" dirty="0">
              <a:latin typeface="Calibri" pitchFamily="34" charset="0"/>
              <a:ea typeface="Calibri" pitchFamily="34" charset="0"/>
              <a:cs typeface="Calibri" pitchFamily="34" charset="0"/>
            </a:endParaRPr>
          </a:p>
          <a:p>
            <a:pPr algn="ctr" eaLnBrk="1" hangingPunct="1"/>
            <a:r>
              <a:rPr lang="en-US" b="1" dirty="0">
                <a:solidFill>
                  <a:srgbClr val="FF0000"/>
                </a:solidFill>
                <a:latin typeface="Calibri" pitchFamily="34" charset="0"/>
                <a:ea typeface="Calibri" pitchFamily="34" charset="0"/>
                <a:cs typeface="Calibri" pitchFamily="34" charset="0"/>
              </a:rPr>
              <a:t>29.8		36.6		26.3		21.8		37.2</a:t>
            </a:r>
          </a:p>
          <a:p>
            <a:pPr eaLnBrk="1" hangingPunct="1"/>
            <a:br>
              <a:rPr lang="en-US" sz="1000" b="1" dirty="0">
                <a:solidFill>
                  <a:srgbClr val="FF0000"/>
                </a:solidFill>
                <a:latin typeface="Calibri" pitchFamily="34" charset="0"/>
                <a:ea typeface="Calibri" pitchFamily="34" charset="0"/>
                <a:cs typeface="Calibri" pitchFamily="34" charset="0"/>
              </a:rPr>
            </a:br>
            <a:r>
              <a:rPr lang="en-US" dirty="0">
                <a:latin typeface="Calibri" pitchFamily="34" charset="0"/>
                <a:ea typeface="Calibri" pitchFamily="34" charset="0"/>
                <a:cs typeface="Calibri" pitchFamily="34" charset="0"/>
              </a:rPr>
              <a:t>We can calculate the mean X̅ to be 27.54 and S = 5.47.</a:t>
            </a:r>
          </a:p>
          <a:p>
            <a:pPr eaLnBrk="1" hangingPunct="1"/>
            <a:endParaRPr lang="en-US" sz="1200" b="1" dirty="0">
              <a:solidFill>
                <a:srgbClr val="FF0000"/>
              </a:solidFill>
              <a:latin typeface="Calibri" pitchFamily="34" charset="0"/>
              <a:ea typeface="Calibri" pitchFamily="34" charset="0"/>
              <a:cs typeface="Calibri" pitchFamily="34" charset="0"/>
            </a:endParaRPr>
          </a:p>
          <a:p>
            <a:pPr eaLnBrk="1" hangingPunct="1"/>
            <a:r>
              <a:rPr lang="en-US" b="1" i="1" dirty="0">
                <a:solidFill>
                  <a:srgbClr val="FF0000"/>
                </a:solidFill>
                <a:latin typeface="Calibri" pitchFamily="34" charset="0"/>
                <a:ea typeface="Calibri" pitchFamily="34" charset="0"/>
                <a:cs typeface="Calibri" pitchFamily="34" charset="0"/>
              </a:rPr>
              <a:t>We want to test if these data give sufficient evidence that the population mean is different from 25 kg. That is, is the true average weight that can be lifted by a healthy 18-30 </a:t>
            </a:r>
            <a:r>
              <a:rPr lang="en-US" b="1" i="1" dirty="0" err="1">
                <a:solidFill>
                  <a:srgbClr val="FF0000"/>
                </a:solidFill>
                <a:latin typeface="Calibri" pitchFamily="34" charset="0"/>
                <a:ea typeface="Calibri" pitchFamily="34" charset="0"/>
                <a:cs typeface="Calibri" pitchFamily="34" charset="0"/>
              </a:rPr>
              <a:t>y.o</a:t>
            </a:r>
            <a:r>
              <a:rPr lang="en-US" b="1" i="1" dirty="0">
                <a:solidFill>
                  <a:srgbClr val="FF0000"/>
                </a:solidFill>
                <a:latin typeface="Calibri" pitchFamily="34" charset="0"/>
                <a:ea typeface="Calibri" pitchFamily="34" charset="0"/>
                <a:cs typeface="Calibri" pitchFamily="34" charset="0"/>
              </a:rPr>
              <a:t>. male significantly different from (greater than/less than) 25 kg?</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18546</TotalTime>
  <Words>11130</Words>
  <Application>Microsoft Office PowerPoint</Application>
  <PresentationFormat>On-screen Show (4:3)</PresentationFormat>
  <Paragraphs>840</Paragraphs>
  <Slides>108</Slides>
  <Notes>64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5" baseType="lpstr">
      <vt:lpstr>Arial</vt:lpstr>
      <vt:lpstr>Calibri</vt:lpstr>
      <vt:lpstr>Cambria Math</vt:lpstr>
      <vt:lpstr>Courier New</vt:lpstr>
      <vt:lpstr>Times New Roman</vt:lpstr>
      <vt:lpstr>Default Design</vt:lpstr>
      <vt:lpstr>Equation</vt:lpstr>
      <vt:lpstr>PowerPoint Presentation</vt:lpstr>
      <vt:lpstr>Random Variables</vt:lpstr>
      <vt:lpstr>Example</vt:lpstr>
      <vt:lpstr>PowerPoint Presentation</vt:lpstr>
      <vt:lpstr>Continuous vs. Discrete RVs</vt:lpstr>
      <vt:lpstr>PowerPoint Presentation</vt:lpstr>
      <vt:lpstr>PowerPoint Presentation</vt:lpstr>
      <vt:lpstr>Example of a PMF</vt:lpstr>
      <vt:lpstr>Another Example…</vt:lpstr>
      <vt:lpstr>PowerPoint Presentation</vt:lpstr>
      <vt:lpstr>PowerPoint Presentation</vt:lpstr>
      <vt:lpstr>PowerPoint Presentation</vt:lpstr>
      <vt:lpstr>More on Expected Value</vt:lpstr>
      <vt:lpstr>PowerPoint Presentation</vt:lpstr>
      <vt:lpstr>PowerPoint Presentation</vt:lpstr>
      <vt:lpstr>Variance of a Bernoulli RV</vt:lpstr>
      <vt:lpstr>PowerPoint Presentation</vt:lpstr>
      <vt:lpstr>PowerPoint Presentation</vt:lpstr>
      <vt:lpstr>Poisson Process - Example</vt:lpstr>
      <vt:lpstr>What is a Continuous RV?</vt:lpstr>
      <vt:lpstr>Probability Histograms</vt:lpstr>
      <vt:lpstr>PowerPoint Presentation</vt:lpstr>
      <vt:lpstr>PowerPoint Presentation</vt:lpstr>
      <vt:lpstr>Example</vt:lpstr>
      <vt:lpstr>PowerPoint Presentation</vt:lpstr>
      <vt:lpstr>PowerPoint Presentation</vt:lpstr>
      <vt:lpstr>Median and Percentiles</vt:lpstr>
      <vt:lpstr>PowerPoint Presentation</vt:lpstr>
      <vt:lpstr>Standard Deviation</vt:lpstr>
      <vt:lpstr>Standard Deviation</vt:lpstr>
      <vt:lpstr>PowerPoint Presentation</vt:lpstr>
      <vt:lpstr>The Normal Distribution</vt:lpstr>
      <vt:lpstr>PowerPoint Presentation</vt:lpstr>
      <vt:lpstr>The 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Statistic?</vt:lpstr>
      <vt:lpstr>Example</vt:lpstr>
      <vt:lpstr>Shouldn’t Be a Surprise…</vt:lpstr>
      <vt:lpstr>PowerPoint Presentation</vt:lpstr>
      <vt:lpstr>Statistics are Random Variables with Probability Distributions</vt:lpstr>
      <vt:lpstr>PowerPoint Presentation</vt:lpstr>
      <vt:lpstr>Simulations</vt:lpstr>
      <vt:lpstr>PowerPoint Presentation</vt:lpstr>
      <vt:lpstr>Distribution of the Sample Mean</vt:lpstr>
      <vt:lpstr>Using the Distribution of Sample Statistics for Inference</vt:lpstr>
      <vt:lpstr>Central Limit Theorem (CLT)</vt:lpstr>
      <vt:lpstr>Reviewing Notation</vt:lpstr>
      <vt:lpstr>PowerPoint Presentation</vt:lpstr>
      <vt:lpstr>PowerPoint Presentation</vt:lpstr>
      <vt:lpstr>Standard Error</vt:lpstr>
      <vt:lpstr>PowerPoint Presentation</vt:lpstr>
      <vt:lpstr>PowerPoint Presentation</vt:lpstr>
      <vt:lpstr>PowerPoint Presentation</vt:lpstr>
      <vt:lpstr>PowerPoint Presentation</vt:lpstr>
      <vt:lpstr>PowerPoint Presentation</vt:lpstr>
      <vt:lpstr>PowerPoint Presentation</vt:lpstr>
      <vt:lpstr>Reviewing</vt:lpstr>
      <vt:lpstr>PowerPoint Presentation</vt:lpstr>
      <vt:lpstr>PowerPoint Presentation</vt:lpstr>
      <vt:lpstr>Constructing the 95% Confidence Interval</vt:lpstr>
      <vt:lpstr>PowerPoint Presentation</vt:lpstr>
      <vt:lpstr>PowerPoint Presentation</vt:lpstr>
      <vt:lpstr>PowerPoint Presentation</vt:lpstr>
      <vt:lpstr>PowerPoint Presentation</vt:lpstr>
      <vt:lpstr>PowerPoint Presentation</vt:lpstr>
      <vt:lpstr>A note on the standard deviation σ</vt:lpstr>
      <vt:lpstr>PowerPoint Presentation</vt:lpstr>
      <vt:lpstr>PowerPoint Presentation</vt:lpstr>
      <vt:lpstr>PowerPoint Presentation</vt:lpstr>
      <vt:lpstr>Illustration</vt:lpstr>
      <vt:lpstr>t Confidence Interval</vt:lpstr>
      <vt:lpstr>In R</vt:lpstr>
      <vt:lpstr>T-Distribution</vt:lpstr>
      <vt:lpstr>PowerPoint Presentation</vt:lpstr>
      <vt:lpstr>Example (Cont’d)</vt:lpstr>
      <vt:lpstr>Said Differently…</vt:lpstr>
      <vt:lpstr>Sampling Distribution of X̅</vt:lpstr>
      <vt:lpstr>PowerPoint Presentation</vt:lpstr>
      <vt:lpstr>Proper Language</vt:lpstr>
      <vt:lpstr>PowerPoint Presentation</vt:lpstr>
      <vt:lpstr>PowerPoint Presentation</vt:lpstr>
      <vt:lpstr>US Justice System vs. Statistics: Hypothesis Testing</vt:lpstr>
      <vt:lpstr>But You Can Be Wrong</vt:lpstr>
      <vt:lpstr>Another Example</vt:lpstr>
      <vt:lpstr>Another Meme…</vt:lpstr>
      <vt:lpstr>Statistical Significance Levels</vt:lpstr>
      <vt:lpstr>PowerPoint Presentation</vt:lpstr>
      <vt:lpstr>PowerPoint Presentation</vt:lpstr>
      <vt:lpstr>Example (Cont’d)</vt:lpstr>
      <vt:lpstr>PowerPoint Presentation</vt:lpstr>
      <vt:lpstr>Example (Cont’d)</vt:lpstr>
      <vt:lpstr>Example (Cont’d)</vt:lpstr>
      <vt:lpstr>PowerPoint Presentation</vt:lpstr>
      <vt:lpstr>PowerPoint Presentation</vt:lpstr>
      <vt:lpstr>PowerPoint Presentation</vt:lpstr>
      <vt:lpstr>Said Differently: Differentiating Between α and p-value</vt:lpstr>
      <vt:lpstr>What We’ll Be Doing in MUSA 500</vt:lpstr>
      <vt:lpstr> </vt:lpstr>
      <vt:lpstr>Discussion of “The Statistical versus Clinical Significance Debate” by Sandra LeFort (1993)  Summary: “Statistical approaches … are tools to be used intelligently, interpreted in light of the researcher’s knowledge and experience to provide further evidence for a position”  Also check out http://xkcd.com/882/ </vt:lpstr>
    </vt:vector>
  </TitlesOfParts>
  <Company>RMDP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ch03D_Page_01.jpg</dc:title>
  <dc:creator>Donna Perdue</dc:creator>
  <cp:lastModifiedBy>Eugene Brusilovskiy</cp:lastModifiedBy>
  <cp:revision>459</cp:revision>
  <dcterms:created xsi:type="dcterms:W3CDTF">2007-03-06T19:45:52Z</dcterms:created>
  <dcterms:modified xsi:type="dcterms:W3CDTF">2022-12-14T21:06:58Z</dcterms:modified>
</cp:coreProperties>
</file>